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73" r:id="rId4"/>
    <p:sldId id="260" r:id="rId5"/>
    <p:sldId id="266" r:id="rId6"/>
    <p:sldId id="267" r:id="rId7"/>
    <p:sldId id="276" r:id="rId8"/>
    <p:sldId id="261" r:id="rId9"/>
    <p:sldId id="291" r:id="rId10"/>
    <p:sldId id="258" r:id="rId11"/>
    <p:sldId id="263" r:id="rId12"/>
    <p:sldId id="259" r:id="rId13"/>
    <p:sldId id="264" r:id="rId14"/>
    <p:sldId id="265" r:id="rId15"/>
    <p:sldId id="284" r:id="rId16"/>
    <p:sldId id="271" r:id="rId17"/>
    <p:sldId id="268" r:id="rId18"/>
    <p:sldId id="287" r:id="rId19"/>
    <p:sldId id="269" r:id="rId20"/>
    <p:sldId id="294" r:id="rId21"/>
    <p:sldId id="277" r:id="rId22"/>
    <p:sldId id="275" r:id="rId23"/>
    <p:sldId id="283" r:id="rId24"/>
    <p:sldId id="282" r:id="rId25"/>
    <p:sldId id="289" r:id="rId26"/>
    <p:sldId id="292" r:id="rId27"/>
  </p:sldIdLst>
  <p:sldSz cx="9144000" cy="6858000" type="screen4x3"/>
  <p:notesSz cx="70231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4820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1"/>
            <a:ext cx="3043343" cy="464820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37384C0D-E97E-43EF-AEAE-EDA4DFBB4E32}" type="datetimeFigureOut">
              <a:rPr lang="en-US" smtClean="0"/>
              <a:pPr/>
              <a:t>19/10/2012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15792"/>
            <a:ext cx="5618480" cy="4183380"/>
          </a:xfrm>
          <a:prstGeom prst="rect">
            <a:avLst/>
          </a:prstGeom>
        </p:spPr>
        <p:txBody>
          <a:bodyPr vert="horz" lIns="93251" tIns="46625" rIns="93251" bIns="466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43343" cy="464820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29970"/>
            <a:ext cx="3043343" cy="464820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FFDC8412-040B-4DC9-AC1B-8CB1916FF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FDF3-E11F-41D8-A679-A64837CDA585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64-4FFB-4C92-ABCA-2282BCE15B1A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CF46-C925-4E54-B8A3-8E9795239F32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84C3-575C-416B-A800-008AD3036789}" type="datetime1">
              <a:rPr lang="en-US" smtClean="0"/>
              <a:pPr>
                <a:defRPr/>
              </a:pPr>
              <a:t>19/10/2012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EE16-AE11-4358-9816-9F0BA2465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2F23-2810-4C03-A579-AF845F62631D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B47D-4217-44DB-92F3-026BB2E4BCF0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6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58C6-6D9D-4EE5-8C51-3177553FEB84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5991-D8DD-45B2-84FB-128CBBC4EA37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3F6-24B3-481C-BD7F-AB23986E3C1E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7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F932-B155-4804-955D-7695BA4C8CAD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FB11-BD38-4F8B-A88B-058E40C266A1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9AF-495F-442C-B77F-10BD9924CF97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7FEE-76E0-41EB-8C24-02B6F44EB7E0}" type="datetime1">
              <a:rPr lang="en-US" smtClean="0"/>
              <a:pPr/>
              <a:t>19/10/2012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B8B6-98EB-4210-A752-44F82BCA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638799"/>
            <a:ext cx="8458200" cy="45720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ENERGY PATHS IN REGION AND USING OF RENEWABLE SOURCES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019800"/>
            <a:ext cx="6400800" cy="4572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Hotel Hyatt, Belgrade, Serbia, October 19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, 2012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26" name="Picture 1" descr="Description: logobi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83590"/>
            <a:ext cx="1638300" cy="54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37050"/>
            <a:ext cx="1459345" cy="72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1992868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Ljubo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Ma</a:t>
            </a: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ćić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608" y="2514600"/>
            <a:ext cx="6909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</a:rPr>
              <a:t>OTVARANJE TRŽIŠTA ENERGIJE U SRBIJI</a:t>
            </a:r>
          </a:p>
          <a:p>
            <a:pPr algn="ctr"/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</a:rPr>
              <a:t>I REGULACIJA CENA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S_memo-te_q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94" y="685800"/>
            <a:ext cx="1600200" cy="9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2000" y="4792944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2601"/>
            <a:ext cx="5375275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572000" y="1066800"/>
            <a:ext cx="4572000" cy="4876800"/>
            <a:chOff x="4256690" y="1066800"/>
            <a:chExt cx="4887310" cy="4876800"/>
          </a:xfrm>
        </p:grpSpPr>
        <p:pic>
          <p:nvPicPr>
            <p:cNvPr id="20" name="Picture 1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143000"/>
              <a:ext cx="4648200" cy="4800600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256690" y="1066800"/>
              <a:ext cx="990600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-Down Arrow 21"/>
            <p:cNvSpPr/>
            <p:nvPr/>
          </p:nvSpPr>
          <p:spPr bwMode="auto">
            <a:xfrm>
              <a:off x="5029200" y="1752600"/>
              <a:ext cx="533400" cy="457200"/>
            </a:xfrm>
            <a:prstGeom prst="upDownArrow">
              <a:avLst>
                <a:gd name="adj1" fmla="val 58048"/>
                <a:gd name="adj2" fmla="val 35295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>
                <a:defRPr/>
              </a:pPr>
              <a:endParaRPr lang="en-US" dirty="0"/>
            </a:p>
          </p:txBody>
        </p:sp>
        <p:sp>
          <p:nvSpPr>
            <p:cNvPr id="23" name="Up-Down Arrow 22"/>
            <p:cNvSpPr/>
            <p:nvPr/>
          </p:nvSpPr>
          <p:spPr bwMode="auto">
            <a:xfrm>
              <a:off x="5029200" y="2209800"/>
              <a:ext cx="533400" cy="3514725"/>
            </a:xfrm>
            <a:prstGeom prst="upDownArrow">
              <a:avLst>
                <a:gd name="adj1" fmla="val 72535"/>
                <a:gd name="adj2" fmla="val 41659"/>
              </a:avLst>
            </a:prstGeom>
            <a:solidFill>
              <a:srgbClr val="92D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50979" y="1143000"/>
              <a:ext cx="4267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0" y="5943600"/>
            <a:ext cx="232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</a:rPr>
              <a:t>ELEKTRIČNA ENERGIJA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7164" y="5943600"/>
            <a:ext cx="15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</a:rPr>
              <a:t>PRIRODNI GAS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1143000"/>
          </a:xfrm>
        </p:spPr>
        <p:txBody>
          <a:bodyPr>
            <a:noAutofit/>
          </a:bodyPr>
          <a:lstStyle/>
          <a:p>
            <a: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  <a:t>Novi Zakon o energetici – </a:t>
            </a:r>
            <a:b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  <a:t>šta se promenilo u r</a:t>
            </a:r>
            <a:r>
              <a:rPr lang="x-none" sz="2800" b="1" smtClean="0">
                <a:solidFill>
                  <a:schemeClr val="accent1">
                    <a:lumMod val="75000"/>
                  </a:schemeClr>
                </a:solidFill>
              </a:rPr>
              <a:t>egulacij</a:t>
            </a:r>
            <a: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x-none" sz="2800" b="1" smtClean="0">
                <a:solidFill>
                  <a:schemeClr val="accent1">
                    <a:lumMod val="75000"/>
                  </a:schemeClr>
                </a:solidFill>
              </a:rPr>
              <a:t> cena</a:t>
            </a:r>
            <a:r>
              <a:rPr lang="sr-Latn-CS" sz="2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x-none" sz="2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04800" y="990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29" name="Picture 4" descr="S_memo-te_q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DC4A31F-A13B-4A56-AFE6-89C1BDE69DD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579438"/>
          </a:xfrm>
        </p:spPr>
        <p:txBody>
          <a:bodyPr>
            <a:normAutofit/>
          </a:bodyPr>
          <a:lstStyle/>
          <a:p>
            <a:pPr eaLnBrk="1" hangingPunct="1"/>
            <a:r>
              <a:rPr lang="x-none" sz="2800" b="1" dirty="0" smtClean="0">
                <a:solidFill>
                  <a:srgbClr val="000066"/>
                </a:solidFill>
              </a:rPr>
              <a:t>Novi Zakon – snabdevanje krajnjih kupaca EE i PG</a:t>
            </a:r>
            <a:endParaRPr lang="en-US" sz="2800" b="1" dirty="0" smtClean="0">
              <a:solidFill>
                <a:srgbClr val="000066"/>
              </a:solidFill>
            </a:endParaRPr>
          </a:p>
        </p:txBody>
      </p:sp>
      <p:sp>
        <p:nvSpPr>
          <p:cNvPr id="120837" name="Text Box 108"/>
          <p:cNvSpPr txBox="1">
            <a:spLocks noChangeArrowheads="1"/>
          </p:cNvSpPr>
          <p:nvPr/>
        </p:nvSpPr>
        <p:spPr bwMode="auto">
          <a:xfrm>
            <a:off x="441325" y="914400"/>
            <a:ext cx="81692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sr-Latn-CS" sz="2000" dirty="0">
              <a:solidFill>
                <a:srgbClr val="000066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x-none" sz="2400" dirty="0" smtClean="0">
                <a:solidFill>
                  <a:srgbClr val="000066"/>
                </a:solidFill>
              </a:rPr>
              <a:t>Krajnji </a:t>
            </a:r>
            <a:r>
              <a:rPr lang="x-none" sz="2400" smtClean="0">
                <a:solidFill>
                  <a:srgbClr val="000066"/>
                </a:solidFill>
              </a:rPr>
              <a:t>kupci imaju </a:t>
            </a:r>
            <a:r>
              <a:rPr lang="x-none" sz="2400" dirty="0" smtClean="0">
                <a:solidFill>
                  <a:srgbClr val="000066"/>
                </a:solidFill>
              </a:rPr>
              <a:t>pravo da slobodno biraju snabdevača na tržištu, s tim što domaćinstva to pravo počinju da ostvaruju 1. januara 2015. godine</a:t>
            </a:r>
            <a:r>
              <a:rPr lang="sr-Cyrl-CS" sz="2400" dirty="0" smtClean="0">
                <a:solidFill>
                  <a:srgbClr val="000066"/>
                </a:solidFill>
              </a:rPr>
              <a:t>.</a:t>
            </a:r>
            <a:endParaRPr lang="en-US" sz="2400" dirty="0">
              <a:solidFill>
                <a:srgbClr val="000066"/>
              </a:solidFill>
              <a:cs typeface="Arial" charset="0"/>
            </a:endParaRPr>
          </a:p>
          <a:p>
            <a:pPr marL="342900" indent="-342900"/>
            <a:endParaRPr lang="sr-Cyrl-CS" sz="2400" dirty="0">
              <a:solidFill>
                <a:srgbClr val="000066"/>
              </a:solidFill>
              <a:cs typeface="Arial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Pravo na javno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snabdevanje i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 regulisane cene prestaće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:</a:t>
            </a:r>
            <a:endParaRPr lang="sr-Cyrl-CS" sz="2400" dirty="0">
              <a:solidFill>
                <a:srgbClr val="000066"/>
              </a:solidFill>
              <a:cs typeface="Arial" charset="0"/>
            </a:endParaRPr>
          </a:p>
          <a:p>
            <a:pPr marL="800100" lvl="1" indent="-342900">
              <a:buFont typeface="Arial" charset="0"/>
              <a:buChar char="–"/>
            </a:pP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od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Cyrl-CS" sz="2400" dirty="0">
                <a:solidFill>
                  <a:srgbClr val="000066"/>
                </a:solidFill>
                <a:cs typeface="Arial" charset="0"/>
              </a:rPr>
              <a:t>1. </a:t>
            </a: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januara 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2013.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godine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za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kupc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e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električne energije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, </a:t>
            </a: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odnosno prirodnog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gasa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p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ri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k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ljučen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e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 na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prenosni tj. transportni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sistem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;</a:t>
            </a:r>
            <a:endParaRPr lang="sr-Cyrl-CS" sz="2400" dirty="0">
              <a:solidFill>
                <a:srgbClr val="000066"/>
              </a:solidFill>
              <a:cs typeface="Arial" charset="0"/>
            </a:endParaRPr>
          </a:p>
          <a:p>
            <a:pPr marL="800100" lvl="1" indent="-342900">
              <a:buFont typeface="Arial" charset="0"/>
              <a:buChar char="–"/>
            </a:pP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od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Cyrl-CS" sz="2400" dirty="0">
                <a:solidFill>
                  <a:srgbClr val="000066"/>
                </a:solidFill>
                <a:cs typeface="Arial" charset="0"/>
              </a:rPr>
              <a:t>1. </a:t>
            </a: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januara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Cyrl-CS" sz="2400" dirty="0">
                <a:solidFill>
                  <a:srgbClr val="000066"/>
                </a:solidFill>
                <a:cs typeface="Arial" charset="0"/>
              </a:rPr>
              <a:t>2014.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godine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za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kupc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e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 električne energije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p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ri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k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ljučen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e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 na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distributivni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sistem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; </a:t>
            </a:r>
            <a:endParaRPr lang="sr-Cyrl-CS" sz="2400" dirty="0">
              <a:solidFill>
                <a:srgbClr val="000066"/>
              </a:solidFill>
              <a:cs typeface="Arial" charset="0"/>
            </a:endParaRPr>
          </a:p>
          <a:p>
            <a:pPr marL="800100" lvl="1" indent="-342900">
              <a:buFont typeface="Arial" charset="0"/>
              <a:buChar char="–"/>
            </a:pP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od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Cyrl-CS" sz="2400" dirty="0">
                <a:solidFill>
                  <a:srgbClr val="000066"/>
                </a:solidFill>
                <a:cs typeface="Arial" charset="0"/>
              </a:rPr>
              <a:t>1. </a:t>
            </a:r>
            <a:r>
              <a:rPr lang="x-none" sz="2400" dirty="0" smtClean="0">
                <a:solidFill>
                  <a:srgbClr val="000066"/>
                </a:solidFill>
                <a:cs typeface="Arial" charset="0"/>
              </a:rPr>
              <a:t>januara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Cyrl-CS" sz="2400" dirty="0">
                <a:solidFill>
                  <a:srgbClr val="000066"/>
                </a:solidFill>
                <a:cs typeface="Arial" charset="0"/>
              </a:rPr>
              <a:t>2015.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godine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za kupce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prirodnog gasa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p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ri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k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ljučen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e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 na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distributivni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sistem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. </a:t>
            </a:r>
            <a:endParaRPr lang="sr-Latn-CS" sz="240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0838" name="Rectangle 4"/>
          <p:cNvSpPr>
            <a:spLocks noChangeArrowheads="1"/>
          </p:cNvSpPr>
          <p:nvPr/>
        </p:nvSpPr>
        <p:spPr bwMode="auto">
          <a:xfrm>
            <a:off x="457200" y="7620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6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3895725" y="3886200"/>
            <a:ext cx="1277938" cy="63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437"/>
            <a:ext cx="8229600" cy="639763"/>
          </a:xfrm>
        </p:spPr>
        <p:txBody>
          <a:bodyPr>
            <a:noAutofit/>
          </a:bodyPr>
          <a:lstStyle/>
          <a:p>
            <a:r>
              <a:rPr lang="x-none" sz="2800" b="1" dirty="0" smtClean="0">
                <a:solidFill>
                  <a:srgbClr val="000066"/>
                </a:solidFill>
              </a:rPr>
              <a:t>Novi Zakon – dinamika otvaranja tržišta</a:t>
            </a:r>
            <a:r>
              <a:rPr lang="sr-Cyrl-C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</a:rPr>
              <a:t/>
            </a:r>
            <a:br>
              <a:rPr lang="en-US" sz="2800" b="1" dirty="0" smtClean="0">
                <a:solidFill>
                  <a:srgbClr val="000066"/>
                </a:solidFill>
              </a:rPr>
            </a:br>
            <a:r>
              <a:rPr lang="sr-Cyrl-CS" sz="2800" b="1" dirty="0" smtClean="0">
                <a:solidFill>
                  <a:srgbClr val="000066"/>
                </a:solidFill>
              </a:rPr>
              <a:t>(</a:t>
            </a:r>
            <a:r>
              <a:rPr lang="x-none" sz="2800" b="1" dirty="0" smtClean="0">
                <a:solidFill>
                  <a:srgbClr val="000066"/>
                </a:solidFill>
              </a:rPr>
              <a:t>minimalno obavezno</a:t>
            </a:r>
            <a:r>
              <a:rPr lang="sr-Cyrl-CS" sz="2800" b="1" dirty="0" smtClean="0">
                <a:solidFill>
                  <a:srgbClr val="000066"/>
                </a:solidFill>
              </a:rPr>
              <a:t>)</a:t>
            </a:r>
            <a:endParaRPr lang="en-US" sz="2800" b="1" dirty="0" smtClean="0">
              <a:solidFill>
                <a:srgbClr val="000066"/>
              </a:solidFill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658813" y="1919288"/>
            <a:ext cx="1918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x-none" dirty="0" smtClean="0">
                <a:solidFill>
                  <a:srgbClr val="000066"/>
                </a:solidFill>
              </a:rPr>
              <a:t>Električna energija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402138" y="1905000"/>
            <a:ext cx="1289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x-none" dirty="0" smtClean="0">
                <a:solidFill>
                  <a:srgbClr val="000066"/>
                </a:solidFill>
              </a:rPr>
              <a:t>Prirodni gas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457200" y="1066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680"/>
            <a:ext cx="5257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45" y="2394268"/>
            <a:ext cx="5173455" cy="32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S_memo-te_q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255" y="447172"/>
            <a:ext cx="444134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x-none" sz="2800" b="1" dirty="0" smtClean="0">
                <a:solidFill>
                  <a:schemeClr val="tx2"/>
                </a:solidFill>
              </a:rPr>
              <a:t>Kako će sve to funkcionisati</a:t>
            </a:r>
            <a:r>
              <a:rPr lang="x-none" sz="2800" b="1" smtClean="0">
                <a:solidFill>
                  <a:schemeClr val="tx2"/>
                </a:solidFill>
              </a:rPr>
              <a:t>?</a:t>
            </a:r>
            <a:endParaRPr lang="sr-Latn-C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sr-Latn-CS" sz="2400" dirty="0" smtClean="0">
                <a:solidFill>
                  <a:srgbClr val="CC0000"/>
                </a:solidFill>
                <a:cs typeface="Arial" charset="0"/>
              </a:rPr>
              <a:t>Neophodna p</a:t>
            </a:r>
            <a:r>
              <a:rPr lang="x-none" sz="2400" smtClean="0">
                <a:solidFill>
                  <a:srgbClr val="CC0000"/>
                </a:solidFill>
                <a:cs typeface="Arial" charset="0"/>
              </a:rPr>
              <a:t>odzakonska regulativa</a:t>
            </a:r>
            <a:r>
              <a:rPr lang="en-US" sz="24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će biti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kompletirana u </a:t>
            </a:r>
            <a:r>
              <a:rPr lang="sr-Cyrl-CS" sz="2400" dirty="0" smtClean="0">
                <a:solidFill>
                  <a:srgbClr val="000066"/>
                </a:solidFill>
                <a:cs typeface="Arial" charset="0"/>
              </a:rPr>
              <a:t>2012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: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pravila rada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 transportne gasne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mrež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e;</a:t>
            </a:r>
          </a:p>
          <a:p>
            <a:pPr marL="292100" indent="-292100">
              <a:buFont typeface="Arial" pitchFamily="34" charset="0"/>
              <a:buChar char="•"/>
            </a:pP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pravila rada 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tržišta</a:t>
            </a:r>
            <a:r>
              <a:rPr lang="sr-Latn-CS" sz="2400" dirty="0" smtClean="0">
                <a:solidFill>
                  <a:srgbClr val="000066"/>
                </a:solidFill>
                <a:cs typeface="Arial" charset="0"/>
              </a:rPr>
              <a:t> električne energije;</a:t>
            </a: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 </a:t>
            </a:r>
            <a:endParaRPr lang="sr-Latn-CS" sz="2400" dirty="0" smtClean="0">
              <a:solidFill>
                <a:srgbClr val="000066"/>
              </a:solidFill>
              <a:cs typeface="Arial" charset="0"/>
            </a:endParaRPr>
          </a:p>
          <a:p>
            <a:pPr marL="292100" indent="-292100">
              <a:buFont typeface="Arial" pitchFamily="34" charset="0"/>
              <a:buChar char="•"/>
            </a:pPr>
            <a:r>
              <a:rPr lang="x-none" sz="2400" smtClean="0">
                <a:solidFill>
                  <a:srgbClr val="000066"/>
                </a:solidFill>
                <a:cs typeface="Arial" charset="0"/>
              </a:rPr>
              <a:t>regulacija cena itd.</a:t>
            </a:r>
            <a:endParaRPr lang="sr-Latn-CS" sz="2400" dirty="0">
              <a:solidFill>
                <a:srgbClr val="000066"/>
              </a:solidFill>
              <a:cs typeface="Arial" charset="0"/>
            </a:endParaRPr>
          </a:p>
          <a:p>
            <a:pPr marL="292100" indent="-292100"/>
            <a:endParaRPr lang="sr-Cyrl-CS" sz="2400" dirty="0">
              <a:solidFill>
                <a:srgbClr val="000066"/>
              </a:solidFill>
            </a:endParaRPr>
          </a:p>
          <a:p>
            <a:pPr marL="292100" indent="-292100"/>
            <a:r>
              <a:rPr lang="x-none" sz="2400" dirty="0" smtClean="0">
                <a:solidFill>
                  <a:srgbClr val="CC0000"/>
                </a:solidFill>
              </a:rPr>
              <a:t>Velika promena</a:t>
            </a:r>
            <a:r>
              <a:rPr lang="sr-Cyrl-CS" sz="2400" dirty="0" smtClean="0">
                <a:solidFill>
                  <a:srgbClr val="000066"/>
                </a:solidFill>
              </a:rPr>
              <a:t> </a:t>
            </a:r>
            <a:r>
              <a:rPr lang="x-none" sz="2400" dirty="0" smtClean="0">
                <a:solidFill>
                  <a:srgbClr val="000066"/>
                </a:solidFill>
              </a:rPr>
              <a:t>za</a:t>
            </a:r>
            <a:r>
              <a:rPr lang="sr-Cyrl-CS" sz="2400" dirty="0" smtClean="0">
                <a:solidFill>
                  <a:srgbClr val="000066"/>
                </a:solidFill>
              </a:rPr>
              <a:t>:</a:t>
            </a:r>
            <a:endParaRPr lang="sr-Cyrl-CS" sz="2400" dirty="0">
              <a:solidFill>
                <a:srgbClr val="000066"/>
              </a:solidFill>
            </a:endParaRPr>
          </a:p>
          <a:p>
            <a:pPr marL="292100" indent="-292100">
              <a:buFont typeface="Arial" charset="0"/>
              <a:buChar char="•"/>
            </a:pPr>
            <a:r>
              <a:rPr lang="x-none" sz="2400" dirty="0" smtClean="0">
                <a:solidFill>
                  <a:srgbClr val="000066"/>
                </a:solidFill>
              </a:rPr>
              <a:t>energetska preduzeća</a:t>
            </a:r>
            <a:r>
              <a:rPr lang="sr-Cyrl-CS" sz="2400" dirty="0" smtClean="0">
                <a:solidFill>
                  <a:srgbClr val="000066"/>
                </a:solidFill>
              </a:rPr>
              <a:t> </a:t>
            </a:r>
            <a:r>
              <a:rPr lang="sr-Cyrl-CS" sz="2400" dirty="0">
                <a:solidFill>
                  <a:srgbClr val="000066"/>
                </a:solidFill>
              </a:rPr>
              <a:t>– </a:t>
            </a:r>
            <a:r>
              <a:rPr lang="x-none" sz="2400" dirty="0" smtClean="0">
                <a:solidFill>
                  <a:srgbClr val="000066"/>
                </a:solidFill>
              </a:rPr>
              <a:t>snabdevače</a:t>
            </a:r>
            <a:r>
              <a:rPr lang="sr-Cyrl-CS" sz="2400" dirty="0" smtClean="0">
                <a:solidFill>
                  <a:srgbClr val="000066"/>
                </a:solidFill>
              </a:rPr>
              <a:t> (</a:t>
            </a:r>
            <a:r>
              <a:rPr lang="x-none" sz="2400" dirty="0" smtClean="0">
                <a:solidFill>
                  <a:srgbClr val="000066"/>
                </a:solidFill>
              </a:rPr>
              <a:t>moraju prilagođavati ponudu uslovima na tržištu</a:t>
            </a:r>
            <a:r>
              <a:rPr lang="sr-Cyrl-CS" sz="2400" dirty="0" smtClean="0">
                <a:solidFill>
                  <a:srgbClr val="000066"/>
                </a:solidFill>
              </a:rPr>
              <a:t>);</a:t>
            </a:r>
            <a:endParaRPr lang="sr-Cyrl-CS" sz="2400" dirty="0">
              <a:solidFill>
                <a:srgbClr val="000066"/>
              </a:solidFill>
            </a:endParaRPr>
          </a:p>
          <a:p>
            <a:pPr marL="292100" indent="-292100">
              <a:buFont typeface="Arial" charset="0"/>
              <a:buChar char="•"/>
            </a:pPr>
            <a:r>
              <a:rPr lang="x-none" sz="2400" dirty="0">
                <a:solidFill>
                  <a:srgbClr val="000066"/>
                </a:solidFill>
              </a:rPr>
              <a:t>k</a:t>
            </a:r>
            <a:r>
              <a:rPr lang="x-none" sz="2400" dirty="0" smtClean="0">
                <a:solidFill>
                  <a:srgbClr val="000066"/>
                </a:solidFill>
              </a:rPr>
              <a:t>upce energije, koji moraju izaći na tržište i redovno plaćati energiju</a:t>
            </a:r>
            <a:r>
              <a:rPr lang="sr-Cyrl-CS" sz="2400" dirty="0" smtClean="0">
                <a:solidFill>
                  <a:srgbClr val="000066"/>
                </a:solidFill>
              </a:rPr>
              <a:t>;</a:t>
            </a:r>
            <a:endParaRPr lang="sr-Cyrl-CS" sz="2400" dirty="0">
              <a:solidFill>
                <a:srgbClr val="000066"/>
              </a:solidFill>
            </a:endParaRPr>
          </a:p>
          <a:p>
            <a:pPr marL="292100" indent="-292100">
              <a:buFont typeface="Arial" charset="0"/>
              <a:buChar char="•"/>
            </a:pPr>
            <a:r>
              <a:rPr lang="sr-Latn-CS" sz="2400" dirty="0" smtClean="0">
                <a:solidFill>
                  <a:srgbClr val="000066"/>
                </a:solidFill>
              </a:rPr>
              <a:t>i</a:t>
            </a:r>
            <a:r>
              <a:rPr lang="x-none" sz="2400" smtClean="0">
                <a:solidFill>
                  <a:srgbClr val="000066"/>
                </a:solidFill>
              </a:rPr>
              <a:t>nstitucije </a:t>
            </a:r>
            <a:r>
              <a:rPr lang="x-none" sz="2400" dirty="0" smtClean="0">
                <a:solidFill>
                  <a:srgbClr val="000066"/>
                </a:solidFill>
              </a:rPr>
              <a:t>koje regulišu tržište</a:t>
            </a:r>
            <a:r>
              <a:rPr lang="sr-Cyrl-CS" sz="2400" dirty="0" smtClean="0">
                <a:solidFill>
                  <a:srgbClr val="000066"/>
                </a:solidFill>
              </a:rPr>
              <a:t> (</a:t>
            </a:r>
            <a:r>
              <a:rPr lang="x-none" sz="2400" dirty="0" smtClean="0">
                <a:solidFill>
                  <a:srgbClr val="000066"/>
                </a:solidFill>
              </a:rPr>
              <a:t>Agencija</a:t>
            </a:r>
            <a:r>
              <a:rPr lang="sr-Cyrl-CS" sz="2400" dirty="0" smtClean="0">
                <a:solidFill>
                  <a:srgbClr val="000066"/>
                </a:solidFill>
              </a:rPr>
              <a:t>, </a:t>
            </a:r>
            <a:r>
              <a:rPr lang="x-none" sz="2400" dirty="0" smtClean="0">
                <a:solidFill>
                  <a:srgbClr val="000066"/>
                </a:solidFill>
              </a:rPr>
              <a:t>Vlada</a:t>
            </a:r>
            <a:r>
              <a:rPr lang="sr-Cyrl-CS" sz="2400" dirty="0" smtClean="0">
                <a:solidFill>
                  <a:srgbClr val="000066"/>
                </a:solidFill>
              </a:rPr>
              <a:t>, </a:t>
            </a:r>
            <a:r>
              <a:rPr lang="x-none" sz="2400" dirty="0" smtClean="0">
                <a:solidFill>
                  <a:srgbClr val="000066"/>
                </a:solidFill>
              </a:rPr>
              <a:t>Komisija za zaštitu konkurencije</a:t>
            </a:r>
            <a:r>
              <a:rPr lang="sr-Cyrl-CS" sz="2400" dirty="0" smtClean="0">
                <a:solidFill>
                  <a:srgbClr val="000066"/>
                </a:solidFill>
              </a:rPr>
              <a:t>)</a:t>
            </a:r>
            <a:endParaRPr lang="sr-Cyrl-CS" sz="2400" dirty="0">
              <a:solidFill>
                <a:srgbClr val="00006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990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5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228600"/>
            <a:ext cx="8321675" cy="685800"/>
          </a:xfrm>
        </p:spPr>
        <p:txBody>
          <a:bodyPr>
            <a:noAutofit/>
          </a:bodyPr>
          <a:lstStyle/>
          <a:p>
            <a:pPr eaLnBrk="1" hangingPunct="1"/>
            <a:r>
              <a:rPr lang="x-none" sz="2800" b="1" smtClean="0">
                <a:solidFill>
                  <a:srgbClr val="003399"/>
                </a:solidFill>
              </a:rPr>
              <a:t>Otv</a:t>
            </a:r>
            <a:r>
              <a:rPr lang="sr-Latn-CS" sz="2800" b="1" dirty="0" smtClean="0">
                <a:solidFill>
                  <a:srgbClr val="003399"/>
                </a:solidFill>
              </a:rPr>
              <a:t>orena pitanja za otvoreno </a:t>
            </a:r>
            <a:r>
              <a:rPr lang="x-none" sz="2800" b="1" smtClean="0">
                <a:solidFill>
                  <a:srgbClr val="003399"/>
                </a:solidFill>
              </a:rPr>
              <a:t>tržišta </a:t>
            </a:r>
            <a:r>
              <a:rPr lang="x-none" sz="2800" b="1" dirty="0" smtClean="0">
                <a:solidFill>
                  <a:srgbClr val="003399"/>
                </a:solidFill>
              </a:rPr>
              <a:t>energije u Srbiji od 2013. godine</a:t>
            </a:r>
            <a:endParaRPr lang="en-US" sz="2800" b="1" dirty="0" smtClean="0">
              <a:solidFill>
                <a:srgbClr val="003399"/>
              </a:solidFill>
            </a:endParaRPr>
          </a:p>
        </p:txBody>
      </p:sp>
      <p:sp>
        <p:nvSpPr>
          <p:cNvPr id="29700" name="Text Box 108"/>
          <p:cNvSpPr txBox="1">
            <a:spLocks noChangeArrowheads="1"/>
          </p:cNvSpPr>
          <p:nvPr/>
        </p:nvSpPr>
        <p:spPr bwMode="auto">
          <a:xfrm>
            <a:off x="427038" y="1530965"/>
            <a:ext cx="85645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>
              <a:buFont typeface="Arial" charset="0"/>
              <a:buChar char="•"/>
            </a:pPr>
            <a:r>
              <a:rPr lang="x-none" sz="2400" smtClean="0">
                <a:solidFill>
                  <a:srgbClr val="000066"/>
                </a:solidFill>
              </a:rPr>
              <a:t>Da </a:t>
            </a:r>
            <a:r>
              <a:rPr lang="x-none" sz="2400" dirty="0" smtClean="0">
                <a:solidFill>
                  <a:srgbClr val="000066"/>
                </a:solidFill>
              </a:rPr>
              <a:t>li će </a:t>
            </a:r>
            <a:r>
              <a:rPr lang="x-none" sz="2400" smtClean="0">
                <a:solidFill>
                  <a:srgbClr val="000066"/>
                </a:solidFill>
              </a:rPr>
              <a:t>mogućnost izbora</a:t>
            </a:r>
            <a:r>
              <a:rPr lang="sr-Latn-CS" sz="2400" dirty="0" smtClean="0">
                <a:solidFill>
                  <a:srgbClr val="000066"/>
                </a:solidFill>
              </a:rPr>
              <a:t> za kupce</a:t>
            </a:r>
            <a:r>
              <a:rPr lang="x-none" sz="2400" smtClean="0">
                <a:solidFill>
                  <a:srgbClr val="000066"/>
                </a:solidFill>
              </a:rPr>
              <a:t>, </a:t>
            </a:r>
            <a:r>
              <a:rPr lang="x-none" sz="2400" dirty="0" smtClean="0">
                <a:solidFill>
                  <a:srgbClr val="000066"/>
                </a:solidFill>
              </a:rPr>
              <a:t>odnosno ponuda biti adekvatna</a:t>
            </a:r>
            <a:r>
              <a:rPr lang="en-US" sz="2400" dirty="0" smtClean="0">
                <a:solidFill>
                  <a:srgbClr val="000066"/>
                </a:solidFill>
              </a:rPr>
              <a:t>?</a:t>
            </a:r>
            <a:endParaRPr lang="en-US" sz="2400" dirty="0">
              <a:solidFill>
                <a:srgbClr val="000066"/>
              </a:solidFill>
            </a:endParaRPr>
          </a:p>
          <a:p>
            <a:pPr marL="292100" indent="-292100">
              <a:buFont typeface="Arial" charset="0"/>
              <a:buChar char="•"/>
            </a:pPr>
            <a:r>
              <a:rPr lang="x-none" sz="2400" dirty="0" smtClean="0">
                <a:solidFill>
                  <a:srgbClr val="000066"/>
                </a:solidFill>
              </a:rPr>
              <a:t>Da li EPS i Srbijagas mogu zloupotrebljavati </a:t>
            </a:r>
            <a:r>
              <a:rPr lang="x-none" sz="2400" smtClean="0">
                <a:solidFill>
                  <a:srgbClr val="000066"/>
                </a:solidFill>
              </a:rPr>
              <a:t>dominantnu poziciju</a:t>
            </a:r>
            <a:r>
              <a:rPr lang="en-US" sz="2400" dirty="0" smtClean="0">
                <a:solidFill>
                  <a:srgbClr val="000066"/>
                </a:solidFill>
              </a:rPr>
              <a:t>?</a:t>
            </a:r>
            <a:r>
              <a:rPr lang="sr-Latn-CS" sz="2400" dirty="0" smtClean="0">
                <a:solidFill>
                  <a:srgbClr val="000066"/>
                </a:solidFill>
              </a:rPr>
              <a:t> Kakva će biti uloga Komisije za zaštitu konurencije, a kakva Vlade?</a:t>
            </a:r>
            <a:endParaRPr lang="en-US" sz="2400" dirty="0">
              <a:solidFill>
                <a:srgbClr val="000066"/>
              </a:solidFill>
            </a:endParaRPr>
          </a:p>
          <a:p>
            <a:pPr marL="292100" indent="-292100">
              <a:buFont typeface="Arial" charset="0"/>
              <a:buChar char="•"/>
            </a:pPr>
            <a:r>
              <a:rPr lang="x-none" sz="2400" dirty="0" smtClean="0">
                <a:solidFill>
                  <a:srgbClr val="000066"/>
                </a:solidFill>
              </a:rPr>
              <a:t>Region je okvir za otvaranje </a:t>
            </a:r>
            <a:r>
              <a:rPr lang="x-none" sz="2400" smtClean="0">
                <a:solidFill>
                  <a:srgbClr val="000066"/>
                </a:solidFill>
              </a:rPr>
              <a:t>tržišta </a:t>
            </a:r>
            <a:r>
              <a:rPr lang="sr-Latn-CS" sz="2400" dirty="0" smtClean="0">
                <a:solidFill>
                  <a:srgbClr val="000066"/>
                </a:solidFill>
              </a:rPr>
              <a:t>- k</a:t>
            </a:r>
            <a:r>
              <a:rPr lang="x-none" sz="2400" smtClean="0">
                <a:solidFill>
                  <a:srgbClr val="000066"/>
                </a:solidFill>
              </a:rPr>
              <a:t>ojom </a:t>
            </a:r>
            <a:r>
              <a:rPr lang="x-none" sz="2400" dirty="0" smtClean="0">
                <a:solidFill>
                  <a:srgbClr val="000066"/>
                </a:solidFill>
              </a:rPr>
              <a:t>brzinom će se formirati regionalno tržište</a:t>
            </a:r>
            <a:r>
              <a:rPr lang="sr-Cyrl-CS" sz="2400" dirty="0" smtClean="0">
                <a:solidFill>
                  <a:srgbClr val="000066"/>
                </a:solidFill>
              </a:rPr>
              <a:t> (</a:t>
            </a:r>
            <a:r>
              <a:rPr lang="x-none" sz="2400" dirty="0" smtClean="0">
                <a:solidFill>
                  <a:srgbClr val="000066"/>
                </a:solidFill>
              </a:rPr>
              <a:t>projekat je završen</a:t>
            </a:r>
            <a:r>
              <a:rPr lang="sr-Cyrl-CS" sz="2400" dirty="0" smtClean="0">
                <a:solidFill>
                  <a:srgbClr val="000066"/>
                </a:solidFill>
              </a:rPr>
              <a:t>)?</a:t>
            </a:r>
            <a:endParaRPr lang="en-US" sz="2400" dirty="0">
              <a:solidFill>
                <a:srgbClr val="000066"/>
              </a:solidFill>
            </a:endParaRPr>
          </a:p>
          <a:p>
            <a:pPr marL="292100" indent="-292100">
              <a:buFont typeface="Arial" charset="0"/>
              <a:buChar char="•"/>
            </a:pPr>
            <a:r>
              <a:rPr lang="x-none" sz="2400" dirty="0" smtClean="0">
                <a:solidFill>
                  <a:srgbClr val="000066"/>
                </a:solidFill>
              </a:rPr>
              <a:t>Da li su prekogranični kapaciteti dovoljni za adekvatnu ponudu</a:t>
            </a:r>
            <a:r>
              <a:rPr lang="en-US" sz="2400" dirty="0" smtClean="0">
                <a:solidFill>
                  <a:srgbClr val="000066"/>
                </a:solidFill>
              </a:rPr>
              <a:t>?</a:t>
            </a:r>
            <a:endParaRPr lang="en-US" sz="2400" dirty="0">
              <a:solidFill>
                <a:srgbClr val="000066"/>
              </a:solidFill>
            </a:endParaRPr>
          </a:p>
          <a:p>
            <a:pPr marL="292100" indent="-292100"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...</a:t>
            </a:r>
            <a:endParaRPr lang="sr-Cyrl-CS" sz="2400" dirty="0">
              <a:solidFill>
                <a:srgbClr val="000066"/>
              </a:solidFill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457200" y="11430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6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x-none" sz="2800" b="1" dirty="0" smtClean="0">
                <a:solidFill>
                  <a:srgbClr val="000066"/>
                </a:solidFill>
              </a:rPr>
              <a:t>Srbija </a:t>
            </a:r>
            <a:r>
              <a:rPr lang="en-US" sz="2800" b="1" dirty="0" smtClean="0">
                <a:solidFill>
                  <a:srgbClr val="000066"/>
                </a:solidFill>
              </a:rPr>
              <a:t>2011-2020.</a:t>
            </a:r>
            <a:br>
              <a:rPr lang="en-US" sz="2800" b="1" dirty="0" smtClean="0">
                <a:solidFill>
                  <a:srgbClr val="000066"/>
                </a:solidFill>
              </a:rPr>
            </a:br>
            <a:r>
              <a:rPr lang="x-none" sz="2800" b="1" dirty="0" smtClean="0">
                <a:solidFill>
                  <a:srgbClr val="000066"/>
                </a:solidFill>
              </a:rPr>
              <a:t>Sigurnost snabdevanja</a:t>
            </a:r>
            <a:r>
              <a:rPr lang="sr-Cyrl-CS" sz="2800" b="1" dirty="0" smtClean="0">
                <a:solidFill>
                  <a:srgbClr val="000066"/>
                </a:solidFill>
              </a:rPr>
              <a:t> – </a:t>
            </a:r>
            <a:r>
              <a:rPr lang="x-none" sz="2800" b="1" dirty="0" smtClean="0">
                <a:solidFill>
                  <a:srgbClr val="000066"/>
                </a:solidFill>
              </a:rPr>
              <a:t>električna energija</a:t>
            </a:r>
            <a:r>
              <a:rPr lang="en-US" sz="2800" b="1" dirty="0" smtClean="0">
                <a:solidFill>
                  <a:srgbClr val="000066"/>
                </a:solidFill>
              </a:rPr>
              <a:t/>
            </a:r>
            <a:br>
              <a:rPr lang="en-US" sz="2800" b="1" dirty="0" smtClean="0">
                <a:solidFill>
                  <a:srgbClr val="000066"/>
                </a:solidFill>
              </a:rPr>
            </a:br>
            <a:endParaRPr lang="en-US" sz="2800" b="1" dirty="0" smtClean="0">
              <a:solidFill>
                <a:srgbClr val="000066"/>
              </a:solidFill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x-none" sz="2000" dirty="0" smtClean="0">
                <a:solidFill>
                  <a:srgbClr val="000066"/>
                </a:solidFill>
              </a:rPr>
              <a:t>Do</a:t>
            </a:r>
            <a:r>
              <a:rPr lang="en-US" sz="2000" dirty="0" smtClean="0">
                <a:solidFill>
                  <a:srgbClr val="000066"/>
                </a:solidFill>
              </a:rPr>
              <a:t> 2020:</a:t>
            </a:r>
          </a:p>
          <a:p>
            <a:pPr lvl="1" eaLnBrk="1" hangingPunct="1">
              <a:lnSpc>
                <a:spcPct val="80000"/>
              </a:lnSpc>
            </a:pPr>
            <a:r>
              <a:rPr lang="x-none" sz="2000" dirty="0" smtClean="0">
                <a:solidFill>
                  <a:srgbClr val="000066"/>
                </a:solidFill>
              </a:rPr>
              <a:t>rast vršnog opterećenja</a:t>
            </a:r>
            <a:r>
              <a:rPr lang="en-US" sz="2000" dirty="0" smtClean="0">
                <a:solidFill>
                  <a:srgbClr val="000066"/>
                </a:solidFill>
              </a:rPr>
              <a:t>: ~ 700 MW</a:t>
            </a:r>
          </a:p>
          <a:p>
            <a:pPr lvl="1" eaLnBrk="1" hangingPunct="1">
              <a:lnSpc>
                <a:spcPct val="80000"/>
              </a:lnSpc>
            </a:pPr>
            <a:r>
              <a:rPr lang="sr-Latn-CS" sz="2000" dirty="0" smtClean="0">
                <a:solidFill>
                  <a:srgbClr val="000066"/>
                </a:solidFill>
              </a:rPr>
              <a:t>p</a:t>
            </a:r>
            <a:r>
              <a:rPr lang="x-none" sz="2000" smtClean="0">
                <a:solidFill>
                  <a:srgbClr val="000066"/>
                </a:solidFill>
              </a:rPr>
              <a:t>ovlačenje </a:t>
            </a:r>
            <a:r>
              <a:rPr lang="x-none" sz="2000" dirty="0" smtClean="0">
                <a:solidFill>
                  <a:srgbClr val="000066"/>
                </a:solidFill>
              </a:rPr>
              <a:t>starih elektrana da bi se </a:t>
            </a:r>
            <a:r>
              <a:rPr lang="sr-Cyrl-CS" sz="2000" dirty="0" smtClean="0">
                <a:solidFill>
                  <a:srgbClr val="000066"/>
                </a:solidFill>
              </a:rPr>
              <a:t> 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</a:t>
            </a:r>
            <a:r>
              <a:rPr lang="x-none" sz="2000" dirty="0" smtClean="0">
                <a:solidFill>
                  <a:srgbClr val="000066"/>
                </a:solidFill>
              </a:rPr>
              <a:t>ispunili ekološki zahtevi</a:t>
            </a:r>
            <a:r>
              <a:rPr lang="sr-Cyrl-CS" sz="2000" dirty="0" smtClean="0">
                <a:solidFill>
                  <a:srgbClr val="000066"/>
                </a:solidFill>
              </a:rPr>
              <a:t> 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</a:t>
            </a:r>
            <a:r>
              <a:rPr lang="sr-Cyrl-CS" sz="2000" dirty="0" smtClean="0">
                <a:solidFill>
                  <a:srgbClr val="000066"/>
                </a:solidFill>
              </a:rPr>
              <a:t>(</a:t>
            </a:r>
            <a:r>
              <a:rPr lang="x-none" sz="2000" dirty="0" smtClean="0">
                <a:solidFill>
                  <a:srgbClr val="000066"/>
                </a:solidFill>
              </a:rPr>
              <a:t>emisija</a:t>
            </a:r>
            <a:r>
              <a:rPr lang="sr-Cyrl-CS" sz="2000" dirty="0" smtClean="0">
                <a:solidFill>
                  <a:srgbClr val="000066"/>
                </a:solidFill>
              </a:rPr>
              <a:t> </a:t>
            </a:r>
            <a:r>
              <a:rPr lang="sr-Latn-CS" sz="2000" dirty="0" smtClean="0">
                <a:solidFill>
                  <a:srgbClr val="000066"/>
                </a:solidFill>
              </a:rPr>
              <a:t>SO</a:t>
            </a:r>
            <a:r>
              <a:rPr lang="sr-Latn-CS" sz="2000" baseline="-25000" dirty="0" smtClean="0">
                <a:solidFill>
                  <a:srgbClr val="000066"/>
                </a:solidFill>
              </a:rPr>
              <a:t>2</a:t>
            </a:r>
            <a:r>
              <a:rPr lang="sr-Latn-CS" sz="2000" dirty="0" smtClean="0">
                <a:solidFill>
                  <a:srgbClr val="000066"/>
                </a:solidFill>
              </a:rPr>
              <a:t> i NO</a:t>
            </a:r>
            <a:r>
              <a:rPr lang="sr-Latn-CS" sz="2000" baseline="-25000" dirty="0" smtClean="0">
                <a:solidFill>
                  <a:srgbClr val="000066"/>
                </a:solidFill>
              </a:rPr>
              <a:t>x</a:t>
            </a:r>
            <a:r>
              <a:rPr lang="sr-Latn-CS" sz="2000" dirty="0" smtClean="0">
                <a:solidFill>
                  <a:srgbClr val="000066"/>
                </a:solidFill>
              </a:rPr>
              <a:t>)</a:t>
            </a:r>
            <a:r>
              <a:rPr lang="en-US" sz="2000" dirty="0" smtClean="0">
                <a:solidFill>
                  <a:srgbClr val="000066"/>
                </a:solidFill>
              </a:rPr>
              <a:t>: &gt; 800 MW</a:t>
            </a:r>
          </a:p>
          <a:p>
            <a:pPr eaLnBrk="1" hangingPunct="1">
              <a:lnSpc>
                <a:spcPct val="80000"/>
              </a:lnSpc>
            </a:pPr>
            <a:r>
              <a:rPr lang="x-none" sz="2000" dirty="0" smtClean="0">
                <a:solidFill>
                  <a:srgbClr val="000066"/>
                </a:solidFill>
              </a:rPr>
              <a:t>Kako pokriti potrebe za novom energijom</a:t>
            </a:r>
            <a:r>
              <a:rPr lang="sr-Cyrl-CS" sz="2000" dirty="0" smtClean="0">
                <a:solidFill>
                  <a:srgbClr val="000066"/>
                </a:solidFill>
              </a:rPr>
              <a:t>: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x-none" sz="2000" dirty="0" smtClean="0">
                <a:solidFill>
                  <a:srgbClr val="000066"/>
                </a:solidFill>
              </a:rPr>
              <a:t>TE na ugalj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x-none" sz="2000" dirty="0" smtClean="0">
                <a:solidFill>
                  <a:srgbClr val="000066"/>
                </a:solidFill>
              </a:rPr>
              <a:t>hidroelektrane</a:t>
            </a:r>
          </a:p>
          <a:p>
            <a:pPr lvl="1" eaLnBrk="1" hangingPunct="1">
              <a:lnSpc>
                <a:spcPct val="80000"/>
              </a:lnSpc>
            </a:pPr>
            <a:r>
              <a:rPr lang="x-none" sz="2000" smtClean="0">
                <a:solidFill>
                  <a:srgbClr val="000066"/>
                </a:solidFill>
              </a:rPr>
              <a:t>T</a:t>
            </a:r>
            <a:r>
              <a:rPr lang="sr-Latn-CS" sz="2000" dirty="0" smtClean="0">
                <a:solidFill>
                  <a:srgbClr val="000066"/>
                </a:solidFill>
              </a:rPr>
              <a:t>E</a:t>
            </a:r>
            <a:r>
              <a:rPr lang="x-none" sz="2000" smtClean="0">
                <a:solidFill>
                  <a:srgbClr val="000066"/>
                </a:solidFill>
              </a:rPr>
              <a:t> </a:t>
            </a:r>
            <a:r>
              <a:rPr lang="x-none" sz="2000" dirty="0" smtClean="0">
                <a:solidFill>
                  <a:srgbClr val="000066"/>
                </a:solidFill>
              </a:rPr>
              <a:t>na gas i kogeneracija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x-none" sz="2000" dirty="0" smtClean="0">
                <a:solidFill>
                  <a:srgbClr val="000066"/>
                </a:solidFill>
              </a:rPr>
              <a:t>obnovljivi izvori </a:t>
            </a:r>
            <a:endParaRPr lang="sr-Cyrl-CS" sz="20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x-none" sz="2000" dirty="0" smtClean="0">
                <a:solidFill>
                  <a:srgbClr val="000066"/>
                </a:solidFill>
              </a:rPr>
              <a:t>uvoz</a:t>
            </a:r>
            <a:r>
              <a:rPr lang="en-US" sz="2000" dirty="0" smtClean="0">
                <a:solidFill>
                  <a:srgbClr val="000066"/>
                </a:solidFill>
              </a:rPr>
              <a:t>…</a:t>
            </a:r>
            <a:endParaRPr lang="sr-Cyrl-CS" sz="2000" dirty="0" smtClean="0">
              <a:solidFill>
                <a:srgbClr val="000066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1066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09600" y="457200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x-none" sz="2200" smtClean="0">
                <a:solidFill>
                  <a:srgbClr val="CC0000"/>
                </a:solidFill>
              </a:rPr>
              <a:t>Cilj mora</a:t>
            </a:r>
            <a:r>
              <a:rPr lang="sr-Latn-CS" sz="2200" dirty="0" smtClean="0">
                <a:solidFill>
                  <a:srgbClr val="CC0000"/>
                </a:solidFill>
              </a:rPr>
              <a:t> </a:t>
            </a:r>
            <a:r>
              <a:rPr lang="x-none" sz="2200" smtClean="0">
                <a:solidFill>
                  <a:srgbClr val="CC0000"/>
                </a:solidFill>
              </a:rPr>
              <a:t>biti</a:t>
            </a:r>
            <a:r>
              <a:rPr lang="sr-Cyrl-CS" sz="2200" dirty="0" smtClean="0">
                <a:solidFill>
                  <a:srgbClr val="CC0000"/>
                </a:solidFill>
              </a:rPr>
              <a:t>: </a:t>
            </a:r>
            <a:r>
              <a:rPr lang="x-none" sz="2200" b="1" u="sng" dirty="0" smtClean="0">
                <a:solidFill>
                  <a:srgbClr val="CC0000"/>
                </a:solidFill>
              </a:rPr>
              <a:t>obezbeđenje energije uz najniže troškove</a:t>
            </a:r>
            <a:r>
              <a:rPr lang="sr-Cyrl-CS" sz="2200" dirty="0" smtClean="0">
                <a:solidFill>
                  <a:srgbClr val="CC0000"/>
                </a:solidFill>
              </a:rPr>
              <a:t>, </a:t>
            </a:r>
            <a:r>
              <a:rPr lang="x-none" sz="2200" dirty="0" smtClean="0">
                <a:solidFill>
                  <a:srgbClr val="CC0000"/>
                </a:solidFill>
              </a:rPr>
              <a:t>a ne visoke investicije</a:t>
            </a:r>
            <a:r>
              <a:rPr lang="sr-Cyrl-CS" sz="2200" dirty="0" smtClean="0">
                <a:solidFill>
                  <a:srgbClr val="CC0000"/>
                </a:solidFill>
              </a:rPr>
              <a:t> (</a:t>
            </a:r>
            <a:r>
              <a:rPr lang="x-none" sz="2200" dirty="0" smtClean="0">
                <a:solidFill>
                  <a:srgbClr val="CC0000"/>
                </a:solidFill>
              </a:rPr>
              <a:t>jer se one na kraju</a:t>
            </a:r>
            <a:r>
              <a:rPr lang="sr-Cyrl-CS" sz="2200" dirty="0" smtClean="0">
                <a:solidFill>
                  <a:srgbClr val="CC0000"/>
                </a:solidFill>
              </a:rPr>
              <a:t>, </a:t>
            </a:r>
            <a:r>
              <a:rPr lang="x-none" sz="2200" dirty="0" smtClean="0">
                <a:solidFill>
                  <a:srgbClr val="CC0000"/>
                </a:solidFill>
              </a:rPr>
              <a:t>odražavaju na cenu</a:t>
            </a:r>
            <a:r>
              <a:rPr lang="sr-Cyrl-CS" sz="2200" dirty="0" smtClean="0">
                <a:solidFill>
                  <a:srgbClr val="CC0000"/>
                </a:solidFill>
              </a:rPr>
              <a:t>)! </a:t>
            </a:r>
            <a:endParaRPr lang="en-US" sz="2200" b="1" dirty="0">
              <a:solidFill>
                <a:srgbClr val="CC0000"/>
              </a:solidFill>
            </a:endParaRPr>
          </a:p>
        </p:txBody>
      </p:sp>
      <p:pic>
        <p:nvPicPr>
          <p:cNvPr id="9" name="Picture 3" descr="low-carbon_not_in_sight_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446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1975"/>
            <a:ext cx="8570913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x-none" sz="2800" b="1" dirty="0" smtClean="0">
                <a:solidFill>
                  <a:srgbClr val="000066"/>
                </a:solidFill>
              </a:rPr>
              <a:t>Indikativni troškovi proizvodnje i nabavke električne energije</a:t>
            </a:r>
            <a:endParaRPr lang="en-US" sz="2800" b="1" dirty="0" smtClean="0">
              <a:solidFill>
                <a:srgbClr val="000066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6276201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Serbia, till 31.dec.2012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62484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>
            <a:normAutofit/>
          </a:bodyPr>
          <a:lstStyle/>
          <a:p>
            <a:pPr eaLnBrk="1" hangingPunct="1"/>
            <a:r>
              <a:rPr lang="x-none" sz="2400" b="1" dirty="0" smtClean="0">
                <a:solidFill>
                  <a:srgbClr val="000066"/>
                </a:solidFill>
              </a:rPr>
              <a:t>Trend promene cena električne energije u budućnosti</a:t>
            </a:r>
            <a:endParaRPr lang="en-US" sz="2400" b="1" dirty="0" smtClean="0">
              <a:solidFill>
                <a:srgbClr val="000066"/>
              </a:solidFill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88" name="Rectangle 70"/>
          <p:cNvSpPr>
            <a:spLocks noChangeArrowheads="1"/>
          </p:cNvSpPr>
          <p:nvPr/>
        </p:nvSpPr>
        <p:spPr bwMode="auto">
          <a:xfrm>
            <a:off x="990600" y="4025900"/>
            <a:ext cx="6858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9" name="Rectangle 71"/>
          <p:cNvSpPr>
            <a:spLocks noChangeArrowheads="1"/>
          </p:cNvSpPr>
          <p:nvPr/>
        </p:nvSpPr>
        <p:spPr bwMode="auto">
          <a:xfrm>
            <a:off x="2286000" y="4102100"/>
            <a:ext cx="6858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0" name="Rectangle 72"/>
          <p:cNvSpPr>
            <a:spLocks noChangeArrowheads="1"/>
          </p:cNvSpPr>
          <p:nvPr/>
        </p:nvSpPr>
        <p:spPr bwMode="auto">
          <a:xfrm>
            <a:off x="4887913" y="4102100"/>
            <a:ext cx="6858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Text Box 73"/>
          <p:cNvSpPr txBox="1">
            <a:spLocks noChangeArrowheads="1"/>
          </p:cNvSpPr>
          <p:nvPr/>
        </p:nvSpPr>
        <p:spPr bwMode="auto">
          <a:xfrm>
            <a:off x="1033463" y="5321300"/>
            <a:ext cx="59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sz="1200" b="1">
                <a:solidFill>
                  <a:srgbClr val="000066"/>
                </a:solidFill>
              </a:rPr>
              <a:t>Cena</a:t>
            </a:r>
            <a:r>
              <a:rPr lang="en-US" sz="1200" b="1">
                <a:solidFill>
                  <a:srgbClr val="000066"/>
                </a:solidFill>
              </a:rPr>
              <a:t> </a:t>
            </a:r>
            <a:endParaRPr lang="sr-Latn-CS" sz="1200" b="1">
              <a:solidFill>
                <a:srgbClr val="000066"/>
              </a:solidFill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</a:rPr>
              <a:t>sada</a:t>
            </a:r>
          </a:p>
        </p:txBody>
      </p:sp>
      <p:sp>
        <p:nvSpPr>
          <p:cNvPr id="44092" name="Rectangle 74"/>
          <p:cNvSpPr>
            <a:spLocks noChangeArrowheads="1"/>
          </p:cNvSpPr>
          <p:nvPr/>
        </p:nvSpPr>
        <p:spPr bwMode="auto">
          <a:xfrm>
            <a:off x="6257925" y="4102100"/>
            <a:ext cx="6858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Rectangle 75"/>
          <p:cNvSpPr>
            <a:spLocks noChangeArrowheads="1"/>
          </p:cNvSpPr>
          <p:nvPr/>
        </p:nvSpPr>
        <p:spPr bwMode="auto">
          <a:xfrm>
            <a:off x="3581400" y="4102100"/>
            <a:ext cx="6858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4" name="Rectangle 76"/>
          <p:cNvSpPr>
            <a:spLocks noChangeArrowheads="1"/>
          </p:cNvSpPr>
          <p:nvPr/>
        </p:nvSpPr>
        <p:spPr bwMode="auto">
          <a:xfrm>
            <a:off x="7620000" y="4102100"/>
            <a:ext cx="6858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5" name="Text Box 77"/>
          <p:cNvSpPr txBox="1">
            <a:spLocks noChangeArrowheads="1"/>
          </p:cNvSpPr>
          <p:nvPr/>
        </p:nvSpPr>
        <p:spPr bwMode="auto">
          <a:xfrm>
            <a:off x="7518400" y="53213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sz="1200" b="1">
                <a:solidFill>
                  <a:srgbClr val="000066"/>
                </a:solidFill>
              </a:rPr>
              <a:t>Cena </a:t>
            </a:r>
          </a:p>
          <a:p>
            <a:pPr algn="ctr"/>
            <a:r>
              <a:rPr lang="sr-Cyrl-CS" sz="1200" b="1">
                <a:solidFill>
                  <a:srgbClr val="000066"/>
                </a:solidFill>
              </a:rPr>
              <a:t>око</a:t>
            </a:r>
            <a:r>
              <a:rPr lang="sr-Latn-CS" sz="1200" b="1">
                <a:solidFill>
                  <a:srgbClr val="000066"/>
                </a:solidFill>
              </a:rPr>
              <a:t> 2020.</a:t>
            </a:r>
            <a:endParaRPr lang="en-US" sz="1200" b="1">
              <a:solidFill>
                <a:srgbClr val="000066"/>
              </a:solidFill>
            </a:endParaRPr>
          </a:p>
        </p:txBody>
      </p:sp>
      <p:sp>
        <p:nvSpPr>
          <p:cNvPr id="44097" name="Text Box 79"/>
          <p:cNvSpPr txBox="1">
            <a:spLocks noChangeArrowheads="1"/>
          </p:cNvSpPr>
          <p:nvPr/>
        </p:nvSpPr>
        <p:spPr bwMode="auto">
          <a:xfrm>
            <a:off x="2971800" y="3187700"/>
            <a:ext cx="539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sz="1200">
                <a:solidFill>
                  <a:srgbClr val="000066"/>
                </a:solidFill>
              </a:rPr>
              <a:t>P</a:t>
            </a:r>
            <a:r>
              <a:rPr lang="en-US" sz="1200">
                <a:solidFill>
                  <a:srgbClr val="000066"/>
                </a:solidFill>
              </a:rPr>
              <a:t>rofit</a:t>
            </a:r>
          </a:p>
        </p:txBody>
      </p:sp>
      <p:sp>
        <p:nvSpPr>
          <p:cNvPr id="44098" name="AutoShape 80"/>
          <p:cNvSpPr>
            <a:spLocks noChangeArrowheads="1"/>
          </p:cNvSpPr>
          <p:nvPr/>
        </p:nvSpPr>
        <p:spPr bwMode="auto">
          <a:xfrm rot="16200000">
            <a:off x="7740650" y="2774950"/>
            <a:ext cx="444500" cy="685800"/>
          </a:xfrm>
          <a:prstGeom prst="homePlate">
            <a:avLst>
              <a:gd name="adj" fmla="val 27778"/>
            </a:avLst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44099" name="Rectangle 81"/>
          <p:cNvSpPr>
            <a:spLocks noChangeArrowheads="1"/>
          </p:cNvSpPr>
          <p:nvPr/>
        </p:nvSpPr>
        <p:spPr bwMode="auto">
          <a:xfrm>
            <a:off x="3581400" y="3721100"/>
            <a:ext cx="685800" cy="381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0" name="Rectangle 82"/>
          <p:cNvSpPr>
            <a:spLocks noChangeArrowheads="1"/>
          </p:cNvSpPr>
          <p:nvPr/>
        </p:nvSpPr>
        <p:spPr bwMode="auto">
          <a:xfrm>
            <a:off x="4887913" y="3721100"/>
            <a:ext cx="685800" cy="381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1" name="Rectangle 83"/>
          <p:cNvSpPr>
            <a:spLocks noChangeArrowheads="1"/>
          </p:cNvSpPr>
          <p:nvPr/>
        </p:nvSpPr>
        <p:spPr bwMode="auto">
          <a:xfrm>
            <a:off x="4887913" y="3568700"/>
            <a:ext cx="685800" cy="1524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2" name="Rectangle 84"/>
          <p:cNvSpPr>
            <a:spLocks noChangeArrowheads="1"/>
          </p:cNvSpPr>
          <p:nvPr/>
        </p:nvSpPr>
        <p:spPr bwMode="auto">
          <a:xfrm>
            <a:off x="6257925" y="3721100"/>
            <a:ext cx="685800" cy="381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3" name="Rectangle 85"/>
          <p:cNvSpPr>
            <a:spLocks noChangeArrowheads="1"/>
          </p:cNvSpPr>
          <p:nvPr/>
        </p:nvSpPr>
        <p:spPr bwMode="auto">
          <a:xfrm>
            <a:off x="6257925" y="3568700"/>
            <a:ext cx="685800" cy="1524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4" name="Rectangle 86"/>
          <p:cNvSpPr>
            <a:spLocks noChangeArrowheads="1"/>
          </p:cNvSpPr>
          <p:nvPr/>
        </p:nvSpPr>
        <p:spPr bwMode="auto">
          <a:xfrm>
            <a:off x="6257925" y="3340100"/>
            <a:ext cx="6858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5" name="Rectangle 87"/>
          <p:cNvSpPr>
            <a:spLocks noChangeArrowheads="1"/>
          </p:cNvSpPr>
          <p:nvPr/>
        </p:nvSpPr>
        <p:spPr bwMode="auto">
          <a:xfrm>
            <a:off x="7620000" y="3721100"/>
            <a:ext cx="685800" cy="381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6" name="Rectangle 88"/>
          <p:cNvSpPr>
            <a:spLocks noChangeArrowheads="1"/>
          </p:cNvSpPr>
          <p:nvPr/>
        </p:nvSpPr>
        <p:spPr bwMode="auto">
          <a:xfrm>
            <a:off x="7620000" y="3568700"/>
            <a:ext cx="685800" cy="1524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Rectangle 89"/>
          <p:cNvSpPr>
            <a:spLocks noChangeArrowheads="1"/>
          </p:cNvSpPr>
          <p:nvPr/>
        </p:nvSpPr>
        <p:spPr bwMode="auto">
          <a:xfrm>
            <a:off x="7620000" y="3340100"/>
            <a:ext cx="6858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Text Box 90"/>
          <p:cNvSpPr txBox="1">
            <a:spLocks noChangeArrowheads="1"/>
          </p:cNvSpPr>
          <p:nvPr/>
        </p:nvSpPr>
        <p:spPr bwMode="auto">
          <a:xfrm>
            <a:off x="1524000" y="334010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200">
                <a:solidFill>
                  <a:srgbClr val="000066"/>
                </a:solidFill>
              </a:rPr>
              <a:t>Racionalizacija</a:t>
            </a:r>
          </a:p>
          <a:p>
            <a:r>
              <a:rPr lang="sr-Latn-CS" sz="1200">
                <a:solidFill>
                  <a:srgbClr val="000066"/>
                </a:solidFill>
              </a:rPr>
              <a:t> troškova</a:t>
            </a:r>
            <a:endParaRPr lang="en-US" sz="1200">
              <a:solidFill>
                <a:srgbClr val="000066"/>
              </a:solidFill>
            </a:endParaRPr>
          </a:p>
        </p:txBody>
      </p:sp>
      <p:sp>
        <p:nvSpPr>
          <p:cNvPr id="44109" name="Line 91"/>
          <p:cNvSpPr>
            <a:spLocks noChangeShapeType="1"/>
          </p:cNvSpPr>
          <p:nvPr/>
        </p:nvSpPr>
        <p:spPr bwMode="auto">
          <a:xfrm>
            <a:off x="4724400" y="33401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10" name="Line 92"/>
          <p:cNvSpPr>
            <a:spLocks noChangeShapeType="1"/>
          </p:cNvSpPr>
          <p:nvPr/>
        </p:nvSpPr>
        <p:spPr bwMode="auto">
          <a:xfrm>
            <a:off x="3429000" y="34163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11" name="Text Box 93"/>
          <p:cNvSpPr txBox="1">
            <a:spLocks noChangeArrowheads="1"/>
          </p:cNvSpPr>
          <p:nvPr/>
        </p:nvSpPr>
        <p:spPr bwMode="auto">
          <a:xfrm>
            <a:off x="3857625" y="2959100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200">
                <a:solidFill>
                  <a:srgbClr val="000066"/>
                </a:solidFill>
              </a:rPr>
              <a:t>Nove elektrane </a:t>
            </a:r>
          </a:p>
          <a:p>
            <a:r>
              <a:rPr lang="sr-Latn-CS" sz="1200">
                <a:solidFill>
                  <a:srgbClr val="000066"/>
                </a:solidFill>
              </a:rPr>
              <a:t>i ekologija</a:t>
            </a:r>
            <a:endParaRPr lang="en-US" sz="1200">
              <a:solidFill>
                <a:srgbClr val="000066"/>
              </a:solidFill>
            </a:endParaRPr>
          </a:p>
        </p:txBody>
      </p:sp>
      <p:sp>
        <p:nvSpPr>
          <p:cNvPr id="44112" name="Text Box 94"/>
          <p:cNvSpPr txBox="1">
            <a:spLocks noChangeArrowheads="1"/>
          </p:cNvSpPr>
          <p:nvPr/>
        </p:nvSpPr>
        <p:spPr bwMode="auto">
          <a:xfrm>
            <a:off x="5272088" y="273050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66"/>
                </a:solidFill>
              </a:rPr>
              <a:t>Tro</a:t>
            </a:r>
            <a:r>
              <a:rPr lang="sr-Latn-CS" sz="1200">
                <a:solidFill>
                  <a:srgbClr val="000066"/>
                </a:solidFill>
              </a:rPr>
              <a:t>škovi obnovljivih</a:t>
            </a:r>
          </a:p>
          <a:p>
            <a:r>
              <a:rPr lang="sr-Latn-CS" sz="1200">
                <a:solidFill>
                  <a:srgbClr val="000066"/>
                </a:solidFill>
              </a:rPr>
              <a:t>izvora energije</a:t>
            </a:r>
            <a:endParaRPr lang="en-US" sz="1200">
              <a:solidFill>
                <a:srgbClr val="000066"/>
              </a:solidFill>
            </a:endParaRPr>
          </a:p>
        </p:txBody>
      </p:sp>
      <p:sp>
        <p:nvSpPr>
          <p:cNvPr id="44113" name="Text Box 95"/>
          <p:cNvSpPr txBox="1">
            <a:spLocks noChangeArrowheads="1"/>
          </p:cNvSpPr>
          <p:nvPr/>
        </p:nvSpPr>
        <p:spPr bwMode="auto">
          <a:xfrm>
            <a:off x="6532563" y="20447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200">
                <a:solidFill>
                  <a:srgbClr val="000066"/>
                </a:solidFill>
              </a:rPr>
              <a:t>Troškovi </a:t>
            </a:r>
          </a:p>
          <a:p>
            <a:r>
              <a:rPr lang="sr-Latn-CS" sz="1200">
                <a:solidFill>
                  <a:srgbClr val="000066"/>
                </a:solidFill>
              </a:rPr>
              <a:t>emisije CO2</a:t>
            </a:r>
            <a:endParaRPr lang="en-US" sz="1200">
              <a:solidFill>
                <a:srgbClr val="000066"/>
              </a:solidFill>
            </a:endParaRPr>
          </a:p>
        </p:txBody>
      </p:sp>
      <p:sp>
        <p:nvSpPr>
          <p:cNvPr id="44114" name="Line 96"/>
          <p:cNvSpPr>
            <a:spLocks noChangeShapeType="1"/>
          </p:cNvSpPr>
          <p:nvPr/>
        </p:nvSpPr>
        <p:spPr bwMode="auto">
          <a:xfrm>
            <a:off x="7315200" y="25019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15" name="Line 97"/>
          <p:cNvSpPr>
            <a:spLocks noChangeShapeType="1"/>
          </p:cNvSpPr>
          <p:nvPr/>
        </p:nvSpPr>
        <p:spPr bwMode="auto">
          <a:xfrm>
            <a:off x="6019800" y="31115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16" name="Text Box 98"/>
          <p:cNvSpPr txBox="1">
            <a:spLocks noChangeArrowheads="1"/>
          </p:cNvSpPr>
          <p:nvPr/>
        </p:nvSpPr>
        <p:spPr bwMode="auto">
          <a:xfrm>
            <a:off x="7835746" y="2895600"/>
            <a:ext cx="327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4117" name="AutoShape 99"/>
          <p:cNvSpPr>
            <a:spLocks noChangeArrowheads="1"/>
          </p:cNvSpPr>
          <p:nvPr/>
        </p:nvSpPr>
        <p:spPr bwMode="auto">
          <a:xfrm rot="10800000">
            <a:off x="2362200" y="4025900"/>
            <a:ext cx="533400" cy="76200"/>
          </a:xfrm>
          <a:prstGeom prst="triangle">
            <a:avLst>
              <a:gd name="adj" fmla="val 50000"/>
            </a:avLst>
          </a:prstGeom>
          <a:solidFill>
            <a:srgbClr val="A5002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4118" name="Line 100"/>
          <p:cNvSpPr>
            <a:spLocks noChangeShapeType="1"/>
          </p:cNvSpPr>
          <p:nvPr/>
        </p:nvSpPr>
        <p:spPr bwMode="auto">
          <a:xfrm>
            <a:off x="2286000" y="37973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86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37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9EE16-AE11-4358-9816-9F0BA2465C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752FF7A-9B7D-4A0D-9A7C-A787E795EC0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x-none" sz="2400" b="1" dirty="0" smtClean="0">
                <a:solidFill>
                  <a:srgbClr val="002060"/>
                </a:solidFill>
              </a:rPr>
              <a:t>Srbija</a:t>
            </a:r>
            <a:r>
              <a:rPr lang="en-US" sz="2400" b="1" dirty="0" smtClean="0">
                <a:solidFill>
                  <a:srgbClr val="002060"/>
                </a:solidFill>
              </a:rPr>
              <a:t> 2011-2020. 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x-none" sz="2400" b="1" dirty="0" smtClean="0">
                <a:solidFill>
                  <a:srgbClr val="002060"/>
                </a:solidFill>
              </a:rPr>
              <a:t>Prirodni gas – sigurnost snabdevanja i cene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381000" y="12954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x-none" sz="2000" dirty="0" smtClean="0">
                <a:solidFill>
                  <a:srgbClr val="C00000"/>
                </a:solidFill>
              </a:rPr>
              <a:t>Nizak stepen gasifikacije u Srbiji</a:t>
            </a:r>
            <a:r>
              <a:rPr lang="sr-Cyrl-CS" sz="2000" dirty="0" smtClean="0">
                <a:solidFill>
                  <a:srgbClr val="C00000"/>
                </a:solidFill>
              </a:rPr>
              <a:t> </a:t>
            </a:r>
            <a:r>
              <a:rPr lang="sr-Cyrl-CS" sz="2000" dirty="0">
                <a:solidFill>
                  <a:srgbClr val="C00000"/>
                </a:solidFill>
              </a:rPr>
              <a:t>– </a:t>
            </a:r>
            <a:r>
              <a:rPr lang="x-none" sz="2000" dirty="0" smtClean="0">
                <a:solidFill>
                  <a:srgbClr val="C00000"/>
                </a:solidFill>
              </a:rPr>
              <a:t>potencijal za rast</a:t>
            </a:r>
            <a:r>
              <a:rPr lang="sr-Cyrl-CS" sz="2000" dirty="0" smtClean="0">
                <a:solidFill>
                  <a:srgbClr val="C00000"/>
                </a:solidFill>
              </a:rPr>
              <a:t>;</a:t>
            </a:r>
            <a:endParaRPr lang="sr-Cyrl-CS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Ali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x-none" sz="2000" b="1" dirty="0" smtClean="0">
                <a:solidFill>
                  <a:schemeClr val="tx2">
                    <a:lumMod val="75000"/>
                  </a:schemeClr>
                </a:solidFill>
              </a:rPr>
              <a:t>rast potrošnje nieizvestan zbog visokih </a:t>
            </a:r>
            <a:r>
              <a:rPr lang="x-none" sz="2000" b="1" smtClean="0">
                <a:solidFill>
                  <a:schemeClr val="tx2">
                    <a:lumMod val="75000"/>
                  </a:schemeClr>
                </a:solidFill>
              </a:rPr>
              <a:t>cena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sr-Latn-CS" sz="2000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x-none" sz="2000" smtClean="0">
                <a:solidFill>
                  <a:schemeClr val="tx2">
                    <a:lumMod val="75000"/>
                  </a:schemeClr>
                </a:solidFill>
              </a:rPr>
              <a:t>vozna </a:t>
            </a: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cena pre 10 godina bila 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100 </a:t>
            </a:r>
            <a:r>
              <a:rPr lang="sr-Cyrl-CS" sz="2000" dirty="0">
                <a:solidFill>
                  <a:schemeClr val="tx2">
                    <a:lumMod val="75000"/>
                  </a:schemeClr>
                </a:solidFill>
              </a:rPr>
              <a:t>$/</a:t>
            </a:r>
            <a:r>
              <a:rPr lang="sr-Latn-CS" sz="2000" dirty="0">
                <a:solidFill>
                  <a:schemeClr val="tx2">
                    <a:lumMod val="75000"/>
                  </a:schemeClr>
                </a:solidFill>
              </a:rPr>
              <a:t>hilj.m3, </a:t>
            </a:r>
            <a:r>
              <a:rPr lang="sr-Latn-CS" sz="2000" dirty="0" smtClean="0">
                <a:solidFill>
                  <a:schemeClr val="tx2">
                    <a:lumMod val="75000"/>
                  </a:schemeClr>
                </a:solidFill>
              </a:rPr>
              <a:t>sada blizu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000" dirty="0">
                <a:solidFill>
                  <a:schemeClr val="tx2">
                    <a:lumMod val="75000"/>
                  </a:schemeClr>
                </a:solidFill>
              </a:rPr>
              <a:t>500$);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Cena gasa vezana za cenu nafte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sr-Cyrl-C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Dodatno – skup tranzit kroz Mađarsku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x-none" sz="2000" smtClean="0">
                <a:solidFill>
                  <a:srgbClr val="C00000"/>
                </a:solidFill>
              </a:rPr>
              <a:t>Gas </a:t>
            </a:r>
            <a:r>
              <a:rPr lang="x-none" sz="2000" dirty="0" smtClean="0">
                <a:solidFill>
                  <a:srgbClr val="C00000"/>
                </a:solidFill>
              </a:rPr>
              <a:t>za proizvodnju električne energije</a:t>
            </a:r>
            <a:r>
              <a:rPr lang="sr-Cyrl-CS" sz="2000" dirty="0" smtClean="0">
                <a:solidFill>
                  <a:srgbClr val="C00000"/>
                </a:solidFill>
              </a:rPr>
              <a:t> </a:t>
            </a:r>
            <a:r>
              <a:rPr lang="sr-Cyrl-CS" sz="2000" dirty="0">
                <a:solidFill>
                  <a:srgbClr val="C00000"/>
                </a:solidFill>
              </a:rPr>
              <a:t>– </a:t>
            </a:r>
            <a:r>
              <a:rPr lang="x-none" sz="2000" dirty="0" smtClean="0">
                <a:solidFill>
                  <a:srgbClr val="C00000"/>
                </a:solidFill>
              </a:rPr>
              <a:t>može li cena biti niža</a:t>
            </a:r>
            <a:r>
              <a:rPr lang="en-US" sz="2000" dirty="0" smtClean="0">
                <a:solidFill>
                  <a:srgbClr val="C00000"/>
                </a:solidFill>
              </a:rPr>
              <a:t>?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Novi gasovodi 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0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izvori snabdevanja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sr-Cyrl-C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Regionalni gasni prsten 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pristup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LNG-u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3505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0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400" dirty="0"/>
          </a:p>
        </p:txBody>
      </p:sp>
      <p:pic>
        <p:nvPicPr>
          <p:cNvPr id="10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</a:rPr>
              <a:t>Cene uvoznog prirodnog gasa na granicama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</a:rPr>
              <a:t>zemalja centralne i jugoistočne Evrope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57200" y="1066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800600" y="6080125"/>
            <a:ext cx="3005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/>
              <a:t>Izvori: EUROSTAT COMEXT, BAFA; SRBIJAGAS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40" y="2104005"/>
            <a:ext cx="3816360" cy="292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8525822" y="2480846"/>
            <a:ext cx="652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000066"/>
                </a:solidFill>
              </a:rPr>
              <a:t>Srbija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150534" name="Line 5"/>
          <p:cNvSpPr>
            <a:spLocks noChangeShapeType="1"/>
          </p:cNvSpPr>
          <p:nvPr/>
        </p:nvSpPr>
        <p:spPr bwMode="auto">
          <a:xfrm>
            <a:off x="7785100" y="2667000"/>
            <a:ext cx="2921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 rot="10800000">
            <a:off x="8153400" y="2514600"/>
            <a:ext cx="3810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" y="1546168"/>
            <a:ext cx="4151173" cy="378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S_memo-te_q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ENERGETSKI SEKTOR SRBIJE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DANAS</a:t>
            </a: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Neki pokazatelji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819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KUDA IDEMO?</a:t>
            </a:r>
          </a:p>
          <a:p>
            <a:pPr>
              <a:buNone/>
            </a:pP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Promene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Evropsk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oj</a:t>
            </a: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unij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</a:t>
            </a: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819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5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6857D-61B9-4FE2-BDB4-C88083839BC7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7135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1000" y="-76200"/>
            <a:ext cx="8686800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r-Cyrl-CS" sz="2400" b="1" dirty="0">
              <a:solidFill>
                <a:srgbClr val="000066"/>
              </a:solidFill>
            </a:endParaRPr>
          </a:p>
          <a:p>
            <a:pPr eaLnBrk="1" hangingPunct="1"/>
            <a:r>
              <a:rPr lang="x-none" sz="2000" b="1" dirty="0" smtClean="0">
                <a:solidFill>
                  <a:srgbClr val="000066"/>
                </a:solidFill>
              </a:rPr>
              <a:t>CILJ</a:t>
            </a:r>
            <a:r>
              <a:rPr lang="sr-Cyrl-CS" sz="2000" b="1" dirty="0" smtClean="0">
                <a:solidFill>
                  <a:srgbClr val="000066"/>
                </a:solidFill>
              </a:rPr>
              <a:t>: </a:t>
            </a:r>
            <a:r>
              <a:rPr lang="x-none" sz="2000" b="1" dirty="0" smtClean="0">
                <a:solidFill>
                  <a:srgbClr val="000066"/>
                </a:solidFill>
              </a:rPr>
              <a:t>jedinstveno tržište električne energije </a:t>
            </a:r>
            <a:r>
              <a:rPr lang="x-none" sz="2000" b="1" smtClean="0">
                <a:solidFill>
                  <a:srgbClr val="000066"/>
                </a:solidFill>
              </a:rPr>
              <a:t>do </a:t>
            </a:r>
            <a:r>
              <a:rPr lang="sr-Cyrl-CS" sz="2000" b="1" dirty="0" smtClean="0">
                <a:solidFill>
                  <a:srgbClr val="000066"/>
                </a:solidFill>
              </a:rPr>
              <a:t>2014</a:t>
            </a:r>
            <a:r>
              <a:rPr lang="sr-Latn-RS" sz="2000" b="1" dirty="0">
                <a:solidFill>
                  <a:srgbClr val="000066"/>
                </a:solidFill>
              </a:rPr>
              <a:t> </a:t>
            </a:r>
            <a:r>
              <a:rPr lang="sr-Latn-RS" sz="2000" b="1" dirty="0" smtClean="0">
                <a:solidFill>
                  <a:srgbClr val="000066"/>
                </a:solidFill>
              </a:rPr>
              <a:t>(?)</a:t>
            </a:r>
            <a:endParaRPr lang="sr-Cyrl-CS" sz="2000" b="1" dirty="0">
              <a:solidFill>
                <a:srgbClr val="000066"/>
              </a:solidFill>
            </a:endParaRPr>
          </a:p>
          <a:p>
            <a:pPr eaLnBrk="1" hangingPunct="1"/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5486400" y="1524000"/>
            <a:ext cx="2752677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x-none" sz="1600" b="1" dirty="0" smtClean="0">
                <a:solidFill>
                  <a:srgbClr val="000066"/>
                </a:solidFill>
              </a:rPr>
              <a:t>Da bi se to ostvarilo</a:t>
            </a:r>
            <a:r>
              <a:rPr lang="sr-Cyrl-CS" sz="1600" b="1" dirty="0" smtClean="0">
                <a:solidFill>
                  <a:srgbClr val="000066"/>
                </a:solidFill>
              </a:rPr>
              <a:t>: </a:t>
            </a:r>
            <a:endParaRPr lang="sr-Cyrl-CS" sz="1600" b="1" dirty="0">
              <a:solidFill>
                <a:srgbClr val="000066"/>
              </a:solidFill>
            </a:endParaRPr>
          </a:p>
          <a:p>
            <a:pPr eaLnBrk="1" hangingPunct="1"/>
            <a:r>
              <a:rPr lang="x-none" sz="1600" b="1" dirty="0">
                <a:solidFill>
                  <a:srgbClr val="000066"/>
                </a:solidFill>
              </a:rPr>
              <a:t>p</a:t>
            </a:r>
            <a:r>
              <a:rPr lang="x-none" sz="1600" b="1" dirty="0" smtClean="0">
                <a:solidFill>
                  <a:srgbClr val="000066"/>
                </a:solidFill>
              </a:rPr>
              <a:t>rioritet su i panevropska</a:t>
            </a:r>
            <a:r>
              <a:rPr lang="x-none" sz="1600" b="1" smtClean="0">
                <a:solidFill>
                  <a:srgbClr val="000066"/>
                </a:solidFill>
              </a:rPr>
              <a:t> </a:t>
            </a:r>
            <a:endParaRPr lang="sr-Cyrl-CS" sz="1600" b="1" dirty="0">
              <a:solidFill>
                <a:srgbClr val="000066"/>
              </a:solidFill>
            </a:endParaRPr>
          </a:p>
          <a:p>
            <a:pPr eaLnBrk="1" hangingPunct="1"/>
            <a:r>
              <a:rPr lang="x-none" sz="1600" b="1" dirty="0">
                <a:solidFill>
                  <a:srgbClr val="000066"/>
                </a:solidFill>
              </a:rPr>
              <a:t>g</a:t>
            </a:r>
            <a:r>
              <a:rPr lang="x-none" sz="1600" b="1" dirty="0" smtClean="0">
                <a:solidFill>
                  <a:srgbClr val="000066"/>
                </a:solidFill>
              </a:rPr>
              <a:t>asna i elektrienergetska</a:t>
            </a:r>
            <a:r>
              <a:rPr lang="x-none" sz="1600" b="1" smtClean="0">
                <a:solidFill>
                  <a:srgbClr val="000066"/>
                </a:solidFill>
              </a:rPr>
              <a:t> </a:t>
            </a:r>
            <a:endParaRPr lang="sr-Cyrl-CS" sz="1600" b="1" dirty="0">
              <a:solidFill>
                <a:srgbClr val="000066"/>
              </a:solidFill>
            </a:endParaRPr>
          </a:p>
          <a:p>
            <a:pPr eaLnBrk="1" hangingPunct="1"/>
            <a:r>
              <a:rPr lang="x-none" sz="1600" b="1" dirty="0" smtClean="0">
                <a:solidFill>
                  <a:srgbClr val="000066"/>
                </a:solidFill>
              </a:rPr>
              <a:t>infrastruktura</a:t>
            </a:r>
            <a:r>
              <a:rPr lang="x-none" sz="1600" smtClean="0">
                <a:solidFill>
                  <a:srgbClr val="000066"/>
                </a:solidFill>
              </a:rPr>
              <a:t> </a:t>
            </a:r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17415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400" dirty="0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746125" y="4953000"/>
            <a:ext cx="6865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x-none" dirty="0" smtClean="0">
                <a:solidFill>
                  <a:srgbClr val="CC0000"/>
                </a:solidFill>
              </a:rPr>
              <a:t>Ono što se radi u okviru Energetske zajednice treba da omogući</a:t>
            </a:r>
            <a:endParaRPr lang="sr-Cyrl-CS" dirty="0">
              <a:solidFill>
                <a:srgbClr val="CC0000"/>
              </a:solidFill>
            </a:endParaRPr>
          </a:p>
          <a:p>
            <a:pPr eaLnBrk="1" hangingPunct="1"/>
            <a:r>
              <a:rPr lang="x-none" dirty="0">
                <a:solidFill>
                  <a:srgbClr val="CC0000"/>
                </a:solidFill>
              </a:rPr>
              <a:t>d</a:t>
            </a:r>
            <a:r>
              <a:rPr lang="x-none" dirty="0" smtClean="0">
                <a:solidFill>
                  <a:srgbClr val="CC0000"/>
                </a:solidFill>
              </a:rPr>
              <a:t>a se i </a:t>
            </a:r>
            <a:r>
              <a:rPr lang="x-none" smtClean="0">
                <a:solidFill>
                  <a:srgbClr val="CC0000"/>
                </a:solidFill>
              </a:rPr>
              <a:t>mi </a:t>
            </a:r>
            <a:r>
              <a:rPr lang="sr-Latn-RS" dirty="0" smtClean="0">
                <a:solidFill>
                  <a:srgbClr val="CC0000"/>
                </a:solidFill>
              </a:rPr>
              <a:t>postanemo deo jedinstvenog tržišta </a:t>
            </a:r>
            <a:r>
              <a:rPr lang="x-none" smtClean="0">
                <a:solidFill>
                  <a:srgbClr val="CC0000"/>
                </a:solidFill>
              </a:rPr>
              <a:t>posle </a:t>
            </a:r>
            <a:r>
              <a:rPr lang="sr-Cyrl-CS" dirty="0" smtClean="0">
                <a:solidFill>
                  <a:srgbClr val="CC0000"/>
                </a:solidFill>
              </a:rPr>
              <a:t>2015</a:t>
            </a:r>
            <a:r>
              <a:rPr lang="sr-Cyrl-CS" dirty="0">
                <a:solidFill>
                  <a:srgbClr val="CC0000"/>
                </a:solidFill>
              </a:rPr>
              <a:t>.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762000" y="5791200"/>
            <a:ext cx="3778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x-none" sz="2400" b="1" dirty="0" smtClean="0">
                <a:solidFill>
                  <a:srgbClr val="990000"/>
                </a:solidFill>
              </a:rPr>
              <a:t>SLIČNI CILJEVI ZA GAS</a:t>
            </a:r>
            <a:r>
              <a:rPr lang="sr-Cyrl-CS" sz="2400" b="1" dirty="0" smtClean="0">
                <a:solidFill>
                  <a:srgbClr val="990000"/>
                </a:solidFill>
              </a:rPr>
              <a:t>!</a:t>
            </a:r>
            <a:endParaRPr lang="en-US" sz="2400" b="1" dirty="0">
              <a:solidFill>
                <a:srgbClr val="990000"/>
              </a:solidFill>
            </a:endParaRPr>
          </a:p>
        </p:txBody>
      </p:sp>
      <p:pic>
        <p:nvPicPr>
          <p:cNvPr id="10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4DBFA-D87A-41C0-9150-D55FDB300C1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990000"/>
                </a:solidFill>
              </a:rPr>
              <a:t>ROADMAP 2050</a:t>
            </a:r>
            <a:r>
              <a:rPr lang="sr-Latn-CS" sz="2400" b="1" dirty="0" smtClean="0">
                <a:solidFill>
                  <a:srgbClr val="990000"/>
                </a:solidFill>
              </a:rPr>
              <a:t>:</a:t>
            </a:r>
            <a:r>
              <a:rPr lang="en-US" sz="2400" b="1" dirty="0" smtClean="0">
                <a:solidFill>
                  <a:srgbClr val="000066"/>
                </a:solidFill>
              </a:rPr>
              <a:t> </a:t>
            </a:r>
            <a:r>
              <a:rPr lang="sr-Latn-CS" sz="2400" b="1" dirty="0" smtClean="0">
                <a:solidFill>
                  <a:srgbClr val="000066"/>
                </a:solidFill>
              </a:rPr>
              <a:t>p</a:t>
            </a:r>
            <a:r>
              <a:rPr lang="x-none" sz="2400" b="1" smtClean="0">
                <a:solidFill>
                  <a:srgbClr val="000066"/>
                </a:solidFill>
              </a:rPr>
              <a:t>osledice </a:t>
            </a:r>
            <a:r>
              <a:rPr lang="x-none" sz="2400" b="1" dirty="0" smtClean="0">
                <a:solidFill>
                  <a:srgbClr val="000066"/>
                </a:solidFill>
              </a:rPr>
              <a:t>promene energetske </a:t>
            </a:r>
            <a:r>
              <a:rPr lang="x-none" sz="2400" b="1" smtClean="0">
                <a:solidFill>
                  <a:srgbClr val="000066"/>
                </a:solidFill>
              </a:rPr>
              <a:t>strukture na </a:t>
            </a:r>
            <a:r>
              <a:rPr lang="x-none" sz="2400" b="1" dirty="0" smtClean="0">
                <a:solidFill>
                  <a:srgbClr val="000066"/>
                </a:solidFill>
              </a:rPr>
              <a:t>cenu električne energije u EU</a:t>
            </a:r>
            <a:endParaRPr lang="en-US" sz="2400" b="1" dirty="0" smtClean="0">
              <a:solidFill>
                <a:srgbClr val="000066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172200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657725" y="1295400"/>
            <a:ext cx="676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1200" b="1"/>
              <a:t>€/MWh</a:t>
            </a:r>
            <a:endParaRPr lang="en-US" sz="1200" b="1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367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400" dirty="0"/>
          </a:p>
        </p:txBody>
      </p:sp>
      <p:pic>
        <p:nvPicPr>
          <p:cNvPr id="8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Razlika između veleprodajnih cena električne energije i cena za domaćinstva u EU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781925" cy="48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6248400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i="1" dirty="0" err="1"/>
              <a:t>Platts</a:t>
            </a:r>
            <a:r>
              <a:rPr lang="en-US" sz="800" i="1" dirty="0"/>
              <a:t>, HEPI, </a:t>
            </a:r>
            <a:r>
              <a:rPr lang="en-US" sz="800" i="1" dirty="0" err="1"/>
              <a:t>Energie</a:t>
            </a:r>
            <a:r>
              <a:rPr lang="en-US" sz="800" i="1" dirty="0"/>
              <a:t> Control Austria, analysis </a:t>
            </a:r>
            <a:r>
              <a:rPr lang="en-US" sz="800" i="1" dirty="0" err="1"/>
              <a:t>VaasaETT</a:t>
            </a:r>
            <a:r>
              <a:rPr lang="en-US" sz="800" i="1" dirty="0"/>
              <a:t>, 2012 </a:t>
            </a:r>
          </a:p>
        </p:txBody>
      </p:sp>
      <p:pic>
        <p:nvPicPr>
          <p:cNvPr id="6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1066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676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477962"/>
          </a:xfrm>
        </p:spPr>
        <p:txBody>
          <a:bodyPr>
            <a:noAutofit/>
          </a:bodyPr>
          <a:lstStyle/>
          <a:p>
            <a:pPr algn="l"/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</a:rPr>
              <a:t>Procenat kupaca koji su promenili snabdevača u 2011.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4876800" cy="67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638800" y="152400"/>
            <a:ext cx="762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ln/>
        </p:spPr>
        <p:txBody>
          <a:bodyPr/>
          <a:lstStyle/>
          <a:p>
            <a:pPr>
              <a:defRPr/>
            </a:pPr>
            <a:fld id="{3B9EA84B-314B-486A-994A-36BE8D176F1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563563"/>
          </a:xfrm>
        </p:spPr>
        <p:txBody>
          <a:bodyPr>
            <a:normAutofit fontScale="90000"/>
          </a:bodyPr>
          <a:lstStyle/>
          <a:p>
            <a:r>
              <a:rPr lang="sr-Latn-RS" sz="2800" b="1" dirty="0" smtClean="0">
                <a:solidFill>
                  <a:srgbClr val="000066"/>
                </a:solidFill>
              </a:rPr>
              <a:t>Velika Britanija</a:t>
            </a:r>
            <a:r>
              <a:rPr lang="sr-Cyrl-CS" sz="2800" b="1" dirty="0" smtClean="0">
                <a:solidFill>
                  <a:srgbClr val="000066"/>
                </a:solidFill>
              </a:rPr>
              <a:t> –</a:t>
            </a:r>
            <a:r>
              <a:rPr lang="sr-Latn-CS" sz="2800" b="1" dirty="0" smtClean="0">
                <a:solidFill>
                  <a:srgbClr val="000066"/>
                </a:solidFill>
              </a:rPr>
              <a:t> od </a:t>
            </a:r>
            <a:r>
              <a:rPr lang="sr-Latn-CS" sz="2800" b="1" dirty="0" smtClean="0">
                <a:solidFill>
                  <a:srgbClr val="C00000"/>
                </a:solidFill>
              </a:rPr>
              <a:t>TRŽIŠTE REŠAVA SVE </a:t>
            </a:r>
            <a:r>
              <a:rPr lang="sr-Latn-CS" sz="2800" b="1" dirty="0" smtClean="0">
                <a:solidFill>
                  <a:srgbClr val="000066"/>
                </a:solidFill>
              </a:rPr>
              <a:t>do </a:t>
            </a:r>
            <a:r>
              <a:rPr lang="sr-Latn-RS" sz="2800" b="1" dirty="0" smtClean="0">
                <a:solidFill>
                  <a:srgbClr val="000066"/>
                </a:solidFill>
              </a:rPr>
              <a:t>ponovo </a:t>
            </a:r>
            <a:r>
              <a:rPr lang="sr-Latn-RS" sz="2800" b="1" dirty="0" smtClean="0">
                <a:solidFill>
                  <a:srgbClr val="C00000"/>
                </a:solidFill>
              </a:rPr>
              <a:t>PLANIRANJE!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524000"/>
            <a:ext cx="7927975" cy="5334000"/>
            <a:chOff x="304800" y="1066800"/>
            <a:chExt cx="8689975" cy="5791200"/>
          </a:xfrm>
        </p:grpSpPr>
        <p:pic>
          <p:nvPicPr>
            <p:cNvPr id="1034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066800"/>
              <a:ext cx="4271963" cy="579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34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066800"/>
              <a:ext cx="4346575" cy="579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2667000"/>
            <a:ext cx="4767263" cy="4876800"/>
            <a:chOff x="213" y="624"/>
            <a:chExt cx="4633" cy="4608"/>
          </a:xfrm>
        </p:grpSpPr>
        <p:pic>
          <p:nvPicPr>
            <p:cNvPr id="1034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952944">
              <a:off x="213" y="672"/>
              <a:ext cx="2235" cy="30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34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470429">
              <a:off x="1536" y="624"/>
              <a:ext cx="2378" cy="33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343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77587">
              <a:off x="1968" y="1824"/>
              <a:ext cx="2304" cy="3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343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2" y="2832"/>
              <a:ext cx="2014" cy="20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3122" y="990600"/>
            <a:ext cx="2110065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2"/>
                </a:solidFill>
              </a:rPr>
              <a:t>Kako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sr-Latn-RS" sz="2400" b="1" dirty="0" smtClean="0">
                <a:solidFill>
                  <a:schemeClr val="bg2"/>
                </a:solidFill>
              </a:rPr>
              <a:t>ćemo mi?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TREBA NAM:</a:t>
            </a:r>
          </a:p>
          <a:p>
            <a:pPr>
              <a:buNone/>
            </a:pP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Znanje (sada: neorganizovano)</a:t>
            </a: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Mudrost </a:t>
            </a: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Istrajnost (?)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819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5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2D38F0-27B4-4AA2-8A3D-3ED7742FB9C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x-none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Energetika u odnosu na ekonomiju Srbije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839200" cy="2590800"/>
          </a:xfrm>
        </p:spPr>
        <p:txBody>
          <a:bodyPr/>
          <a:lstStyle/>
          <a:p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Udeo energetike u BDP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r-Cyrl-CS" sz="2000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r-Cyrl-CS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</a:rPr>
              <a:t>  	</a:t>
            </a:r>
            <a:r>
              <a:rPr lang="x-none" sz="2000" b="1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sr-Cyrl-CS" sz="2000" b="1" dirty="0" smtClean="0">
                <a:solidFill>
                  <a:srgbClr val="C00000"/>
                </a:solidFill>
              </a:rPr>
              <a:t>5%</a:t>
            </a:r>
          </a:p>
          <a:p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Udeo energetike u kapitalu ukupne privrede</a:t>
            </a:r>
            <a:r>
              <a:rPr lang="sr-Cyrl-CS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sr-Cyrl-CS" sz="2000" b="1" dirty="0" smtClean="0">
                <a:solidFill>
                  <a:srgbClr val="C00000"/>
                </a:solidFill>
              </a:rPr>
              <a:t>24%</a:t>
            </a:r>
          </a:p>
          <a:p>
            <a:endParaRPr lang="x-non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Troškovi uvoza energije u 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2011.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r-Cyrl-CS" sz="2000" b="1" dirty="0" smtClean="0">
                <a:solidFill>
                  <a:srgbClr val="C00000"/>
                </a:solidFill>
              </a:rPr>
              <a:t>2.85 </a:t>
            </a:r>
            <a:r>
              <a:rPr lang="x-none" sz="2000" b="1" dirty="0" smtClean="0">
                <a:solidFill>
                  <a:srgbClr val="C00000"/>
                </a:solidFill>
              </a:rPr>
              <a:t>mlrd</a:t>
            </a:r>
            <a:r>
              <a:rPr lang="sr-Cyrl-CS" sz="2000" b="1" dirty="0" smtClean="0">
                <a:solidFill>
                  <a:srgbClr val="C00000"/>
                </a:solidFill>
              </a:rPr>
              <a:t>. €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x-none" sz="2000" b="1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(4</a:t>
            </a:r>
            <a:r>
              <a:rPr lang="sr-Cyrl-CS" sz="2000" b="1" dirty="0" smtClean="0">
                <a:solidFill>
                  <a:srgbClr val="C00000"/>
                </a:solidFill>
              </a:rPr>
              <a:t> </a:t>
            </a:r>
            <a:r>
              <a:rPr lang="x-none" sz="2000" b="1" dirty="0" smtClean="0">
                <a:solidFill>
                  <a:srgbClr val="C00000"/>
                </a:solidFill>
              </a:rPr>
              <a:t>mlrd</a:t>
            </a:r>
            <a:r>
              <a:rPr lang="en-US" sz="2000" b="1" dirty="0" smtClean="0">
                <a:solidFill>
                  <a:srgbClr val="C00000"/>
                </a:solidFill>
              </a:rPr>
              <a:t>.$)</a:t>
            </a:r>
            <a:endParaRPr lang="sr-Cyrl-CS" sz="20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x-none" sz="2000" dirty="0" smtClean="0">
                <a:solidFill>
                  <a:schemeClr val="tx2">
                    <a:lumMod val="75000"/>
                  </a:schemeClr>
                </a:solidFill>
              </a:rPr>
              <a:t>Udeo energetike u saldu spoljno-trgovinskog deficita u </a:t>
            </a:r>
            <a:r>
              <a:rPr lang="sr-Cyrl-CS" sz="2000" dirty="0" smtClean="0">
                <a:solidFill>
                  <a:schemeClr val="tx2">
                    <a:lumMod val="75000"/>
                  </a:schemeClr>
                </a:solidFill>
              </a:rPr>
              <a:t>2011.</a:t>
            </a:r>
            <a:r>
              <a:rPr lang="sr-Cyrl-C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x-none" sz="20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sr-Cyrl-CS" sz="2000" b="1" dirty="0" smtClean="0">
                <a:solidFill>
                  <a:srgbClr val="C00000"/>
                </a:solidFill>
              </a:rPr>
              <a:t>42%</a:t>
            </a:r>
            <a:endParaRPr lang="sr-Latn-CS" sz="20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sr-Latn-CS" sz="2000" dirty="0" smtClean="0">
                <a:solidFill>
                  <a:schemeClr val="tx2">
                    <a:lumMod val="75000"/>
                  </a:schemeClr>
                </a:solidFill>
              </a:rPr>
              <a:t>Uvozna zavisnost energetike	</a:t>
            </a:r>
            <a:r>
              <a:rPr lang="sr-Latn-CS" sz="2000" b="1" dirty="0" smtClean="0">
                <a:solidFill>
                  <a:srgbClr val="C00000"/>
                </a:solidFill>
              </a:rPr>
              <a:t>			30 – 40% (EU 54%)</a:t>
            </a:r>
            <a:endParaRPr lang="sr-Cyrl-C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811963" y="5181600"/>
            <a:ext cx="9781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x-none" sz="1100" i="1" dirty="0" smtClean="0"/>
              <a:t>Podaci</a:t>
            </a:r>
            <a:r>
              <a:rPr lang="sr-Cyrl-CS" sz="1100" i="1" dirty="0" smtClean="0"/>
              <a:t>: </a:t>
            </a:r>
            <a:r>
              <a:rPr lang="x-none" sz="1100" i="1" dirty="0" smtClean="0"/>
              <a:t>RZS</a:t>
            </a:r>
            <a:endParaRPr lang="en-US" sz="1100" i="1" dirty="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304800" y="1066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72400" y="36576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70460"/>
            <a:ext cx="8458200" cy="580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984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Srbija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EU27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04800" y="2057400"/>
            <a:ext cx="3810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04800" y="3505200"/>
            <a:ext cx="3810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800" y="8382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1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44563"/>
          </a:xfrm>
        </p:spPr>
        <p:txBody>
          <a:bodyPr>
            <a:normAutofit/>
          </a:bodyPr>
          <a:lstStyle/>
          <a:p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</a:rPr>
              <a:t>Struktura cene el</a:t>
            </a:r>
            <a:r>
              <a:rPr lang="x-none" sz="2400" b="1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x-none" sz="2400" b="1" smtClean="0">
                <a:solidFill>
                  <a:schemeClr val="tx2">
                    <a:lumMod val="75000"/>
                  </a:schemeClr>
                </a:solidFill>
              </a:rPr>
              <a:t>nergije </a:t>
            </a: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</a:rPr>
              <a:t>za domaćinstva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</a:rPr>
              <a:t>u nekim glavnim gradovima u EU i Srbiji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457200" y="914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30" y="1295400"/>
            <a:ext cx="875087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 rot="10800000">
            <a:off x="609600" y="15240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667000" y="1371600"/>
            <a:ext cx="304800" cy="2286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14800" y="6400800"/>
            <a:ext cx="3886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err="1"/>
              <a:t>Izvor</a:t>
            </a:r>
            <a:r>
              <a:rPr lang="en-US" sz="1000" i="1" dirty="0"/>
              <a:t>: </a:t>
            </a:r>
            <a:r>
              <a:rPr lang="en-US" sz="1000" i="1" dirty="0" smtClean="0"/>
              <a:t>VAASA  </a:t>
            </a:r>
            <a:r>
              <a:rPr lang="en-US" sz="1000" i="1" dirty="0" err="1" smtClean="0"/>
              <a:t>ETT</a:t>
            </a:r>
            <a:r>
              <a:rPr lang="en-US" sz="1000" i="1" dirty="0" smtClean="0"/>
              <a:t>; European </a:t>
            </a:r>
            <a:r>
              <a:rPr lang="en-US" sz="1000" i="1" dirty="0" err="1" smtClean="0"/>
              <a:t>residental</a:t>
            </a:r>
            <a:r>
              <a:rPr lang="en-US" sz="1000" i="1" dirty="0" smtClean="0"/>
              <a:t> energy </a:t>
            </a:r>
            <a:r>
              <a:rPr lang="en-US" sz="1000" i="1" dirty="0"/>
              <a:t>p</a:t>
            </a:r>
            <a:r>
              <a:rPr lang="en-US" sz="1000" i="1" dirty="0" smtClean="0"/>
              <a:t>rice report 2012  </a:t>
            </a:r>
            <a:r>
              <a:rPr lang="en-US" sz="1000" i="1" dirty="0"/>
              <a:t>AERS</a:t>
            </a:r>
          </a:p>
        </p:txBody>
      </p:sp>
      <p:pic>
        <p:nvPicPr>
          <p:cNvPr id="8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990600"/>
            <a:ext cx="342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chemeClr val="tx2">
                    <a:lumMod val="75000"/>
                  </a:schemeClr>
                </a:solidFill>
              </a:rPr>
              <a:t>Ako bi cena odražavala troškove...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68363"/>
          </a:xfrm>
        </p:spPr>
        <p:txBody>
          <a:bodyPr>
            <a:normAutofit/>
          </a:bodyPr>
          <a:lstStyle/>
          <a:p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</a:rPr>
              <a:t>Struktura cene prirodnog gasa za domaćinstva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</a:rPr>
              <a:t>u nekim glavnim gradovima EU i u Srbiji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457200" y="914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2103" name="Text Box 9"/>
          <p:cNvSpPr txBox="1">
            <a:spLocks noChangeArrowheads="1"/>
          </p:cNvSpPr>
          <p:nvPr/>
        </p:nvSpPr>
        <p:spPr bwMode="auto">
          <a:xfrm>
            <a:off x="4114800" y="6324600"/>
            <a:ext cx="3886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err="1"/>
              <a:t>Izvor</a:t>
            </a:r>
            <a:r>
              <a:rPr lang="en-US" sz="1000" i="1" dirty="0"/>
              <a:t>: </a:t>
            </a:r>
            <a:r>
              <a:rPr lang="en-US" sz="1000" i="1" dirty="0" smtClean="0"/>
              <a:t>VAASA  </a:t>
            </a:r>
            <a:r>
              <a:rPr lang="en-US" sz="1000" i="1" dirty="0" err="1" smtClean="0"/>
              <a:t>ETT</a:t>
            </a:r>
            <a:r>
              <a:rPr lang="en-US" sz="1000" i="1" dirty="0" smtClean="0"/>
              <a:t>; European </a:t>
            </a:r>
            <a:r>
              <a:rPr lang="en-US" sz="1000" i="1" dirty="0" err="1" smtClean="0"/>
              <a:t>residental</a:t>
            </a:r>
            <a:r>
              <a:rPr lang="en-US" sz="1000" i="1" dirty="0" smtClean="0"/>
              <a:t> energy </a:t>
            </a:r>
            <a:r>
              <a:rPr lang="en-US" sz="1000" i="1" dirty="0"/>
              <a:t>p</a:t>
            </a:r>
            <a:r>
              <a:rPr lang="en-US" sz="1000" i="1" dirty="0" smtClean="0"/>
              <a:t>rice report 2012  </a:t>
            </a:r>
            <a:r>
              <a:rPr lang="en-US" sz="1000" i="1" dirty="0"/>
              <a:t>AERS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3703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4" name="AutoShape 10"/>
          <p:cNvSpPr>
            <a:spLocks noChangeArrowheads="1"/>
          </p:cNvSpPr>
          <p:nvPr/>
        </p:nvSpPr>
        <p:spPr bwMode="auto">
          <a:xfrm rot="10800000">
            <a:off x="685800" y="16002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581400" y="1371600"/>
            <a:ext cx="304800" cy="2286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S_memo-te_q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4419241" y="4648200"/>
            <a:ext cx="1447800" cy="762000"/>
          </a:xfrm>
          <a:prstGeom prst="homePlate">
            <a:avLst>
              <a:gd name="adj" fmla="val 18612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sz="2800" b="1" dirty="0" smtClean="0">
                <a:solidFill>
                  <a:schemeClr val="tx2">
                    <a:lumMod val="75000"/>
                  </a:schemeClr>
                </a:solidFill>
              </a:rPr>
              <a:t>Cene električne energije i gasa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chemeClr val="bg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609600" y="1295400"/>
            <a:ext cx="822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>
              <a:spcBef>
                <a:spcPct val="20000"/>
              </a:spcBef>
            </a:pPr>
            <a:endParaRPr lang="sr-Cyrl-C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sr-Latn-CS" sz="2000" dirty="0" smtClean="0">
                <a:solidFill>
                  <a:schemeClr val="tx2">
                    <a:lumMod val="75000"/>
                  </a:schemeClr>
                </a:solidFill>
              </a:rPr>
              <a:t>Cene električne energije su ispod nivoa koji obezbeđuje održivost sistema (nedovoljno sredstava za investicije)</a:t>
            </a:r>
            <a:endParaRPr lang="sr-Cyrl-C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sr-Latn-CS" sz="2000" dirty="0" smtClean="0">
                <a:solidFill>
                  <a:schemeClr val="tx2">
                    <a:lumMod val="75000"/>
                  </a:schemeClr>
                </a:solidFill>
              </a:rPr>
              <a:t>Cene prirodnog gasa su niže od nabavnih cena (veliki deficit Srbijagasa) 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endParaRPr lang="sr-Latn-C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7800" indent="-177800">
              <a:spcBef>
                <a:spcPct val="20000"/>
              </a:spcBef>
            </a:pPr>
            <a:r>
              <a:rPr lang="sr-Latn-CS" sz="2000" dirty="0" smtClean="0">
                <a:solidFill>
                  <a:srgbClr val="C00000"/>
                </a:solidFill>
              </a:rPr>
              <a:t>ALI, na drugoj strani: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sr-Latn-CS" sz="2000" dirty="0" smtClean="0">
                <a:solidFill>
                  <a:schemeClr val="tx2">
                    <a:lumMod val="75000"/>
                  </a:schemeClr>
                </a:solidFill>
              </a:rPr>
              <a:t>Troškovi velikih energetskih preduzeća su viši od odobrenih</a:t>
            </a:r>
            <a:endParaRPr lang="sr-Cyrl-C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1241" y="4267200"/>
            <a:ext cx="15933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NIŽI TROŠKOVI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241" y="5345668"/>
            <a:ext cx="157767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VIŠE CENE        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069" y="4800600"/>
            <a:ext cx="226517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ZAŠTITA SIROMAŠNIH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295041" y="4114800"/>
            <a:ext cx="2895959" cy="1828800"/>
          </a:xfrm>
          <a:prstGeom prst="homePlate">
            <a:avLst>
              <a:gd name="adj" fmla="val 225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26056" y="4796135"/>
            <a:ext cx="1308563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PROFIT   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2456" y="4267200"/>
            <a:ext cx="16699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C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RAZVOJ</a:t>
            </a:r>
            <a:endParaRPr lang="en-US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105400"/>
            <a:ext cx="170758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C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Vlasniku </a:t>
            </a:r>
          </a:p>
          <a:p>
            <a:r>
              <a:rPr lang="sr-Latn-C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(BUDŽET)         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133600"/>
            <a:ext cx="86106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4800600"/>
            <a:ext cx="86106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4343400"/>
            <a:ext cx="86106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2590800"/>
            <a:ext cx="86106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4067BFA-CA9D-4A68-A75C-4F1B0DE066A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x-none" sz="2800" b="1" smtClean="0">
                <a:solidFill>
                  <a:srgbClr val="000066"/>
                </a:solidFill>
              </a:rPr>
              <a:t>Predviđanje </a:t>
            </a:r>
            <a:r>
              <a:rPr lang="x-none" sz="2800" b="1" dirty="0" smtClean="0">
                <a:solidFill>
                  <a:srgbClr val="000066"/>
                </a:solidFill>
              </a:rPr>
              <a:t>budućnosti u </a:t>
            </a:r>
            <a:r>
              <a:rPr lang="x-none" sz="2800" b="1" smtClean="0">
                <a:solidFill>
                  <a:srgbClr val="000066"/>
                </a:solidFill>
              </a:rPr>
              <a:t>energetici nikada </a:t>
            </a:r>
            <a:r>
              <a:rPr lang="x-none" sz="2800" b="1" dirty="0" smtClean="0">
                <a:solidFill>
                  <a:srgbClr val="000066"/>
                </a:solidFill>
              </a:rPr>
              <a:t>nije bilo teže</a:t>
            </a:r>
            <a:r>
              <a:rPr lang="sr-Latn-CS" sz="2800" b="1" dirty="0" smtClean="0">
                <a:solidFill>
                  <a:srgbClr val="000066"/>
                </a:solidFill>
              </a:rPr>
              <a:t>!</a:t>
            </a:r>
            <a:endParaRPr lang="en-US" sz="2800" b="1" dirty="0" smtClean="0">
              <a:solidFill>
                <a:srgbClr val="000066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686800" cy="3657600"/>
          </a:xfrm>
        </p:spPr>
        <p:txBody>
          <a:bodyPr>
            <a:noAutofit/>
          </a:bodyPr>
          <a:lstStyle/>
          <a:p>
            <a:r>
              <a:rPr lang="x-none" sz="2400" dirty="0" smtClean="0">
                <a:solidFill>
                  <a:srgbClr val="000066"/>
                </a:solidFill>
              </a:rPr>
              <a:t>Koliki će biti </a:t>
            </a:r>
            <a:r>
              <a:rPr lang="x-none" sz="2400" smtClean="0">
                <a:solidFill>
                  <a:srgbClr val="000066"/>
                </a:solidFill>
              </a:rPr>
              <a:t>ekonomski rast </a:t>
            </a:r>
            <a:r>
              <a:rPr lang="x-none" sz="2400" dirty="0" smtClean="0">
                <a:solidFill>
                  <a:srgbClr val="000066"/>
                </a:solidFill>
              </a:rPr>
              <a:t>i rast potrošnje energije</a:t>
            </a:r>
            <a:r>
              <a:rPr lang="sr-Cyrl-CS" sz="2400" dirty="0" smtClean="0">
                <a:solidFill>
                  <a:srgbClr val="000066"/>
                </a:solidFill>
              </a:rPr>
              <a:t>? </a:t>
            </a:r>
            <a:endParaRPr lang="sr-Latn-CS" sz="2400" dirty="0" smtClean="0">
              <a:solidFill>
                <a:srgbClr val="000066"/>
              </a:solidFill>
            </a:endParaRPr>
          </a:p>
          <a:p>
            <a:r>
              <a:rPr lang="x-none" sz="2400" dirty="0" smtClean="0">
                <a:solidFill>
                  <a:srgbClr val="000066"/>
                </a:solidFill>
              </a:rPr>
              <a:t>Kuda idu cene energenata i energije i odnosi cena</a:t>
            </a:r>
            <a:r>
              <a:rPr lang="sr-Latn-CS" sz="2400" dirty="0" smtClean="0">
                <a:solidFill>
                  <a:srgbClr val="000066"/>
                </a:solidFill>
              </a:rPr>
              <a:t>?</a:t>
            </a:r>
          </a:p>
          <a:p>
            <a:r>
              <a:rPr lang="x-none" sz="2400" dirty="0" smtClean="0">
                <a:solidFill>
                  <a:srgbClr val="000066"/>
                </a:solidFill>
              </a:rPr>
              <a:t>Kako zaštiti planetu od klimatskih promena</a:t>
            </a:r>
            <a:r>
              <a:rPr lang="sr-Cyrl-CS" sz="2400" dirty="0" smtClean="0">
                <a:solidFill>
                  <a:srgbClr val="000066"/>
                </a:solidFill>
              </a:rPr>
              <a:t>?</a:t>
            </a:r>
          </a:p>
          <a:p>
            <a:r>
              <a:rPr lang="x-none" sz="2400" dirty="0" smtClean="0">
                <a:solidFill>
                  <a:srgbClr val="000066"/>
                </a:solidFill>
              </a:rPr>
              <a:t>Koliko se energije može obezbediti iz obnovljivih izvora</a:t>
            </a:r>
            <a:r>
              <a:rPr lang="sr-Latn-CS" sz="2400" dirty="0" smtClean="0">
                <a:solidFill>
                  <a:srgbClr val="000066"/>
                </a:solidFill>
              </a:rPr>
              <a:t>?</a:t>
            </a:r>
          </a:p>
          <a:p>
            <a:r>
              <a:rPr lang="x-none" sz="2400" dirty="0" smtClean="0">
                <a:solidFill>
                  <a:srgbClr val="000066"/>
                </a:solidFill>
              </a:rPr>
              <a:t>Kakva će biti uloga uglja</a:t>
            </a:r>
            <a:r>
              <a:rPr lang="sr-Latn-CS" sz="2400" dirty="0" smtClean="0">
                <a:solidFill>
                  <a:srgbClr val="000066"/>
                </a:solidFill>
              </a:rPr>
              <a:t> (sa i bez odlaganja</a:t>
            </a:r>
            <a:r>
              <a:rPr lang="sr-Cyrl-CS" sz="2400" dirty="0" smtClean="0">
                <a:solidFill>
                  <a:srgbClr val="000066"/>
                </a:solidFill>
              </a:rPr>
              <a:t> </a:t>
            </a:r>
            <a:r>
              <a:rPr lang="sr-Latn-CS" sz="2400" dirty="0" smtClean="0">
                <a:solidFill>
                  <a:srgbClr val="000066"/>
                </a:solidFill>
              </a:rPr>
              <a:t>CO</a:t>
            </a:r>
            <a:r>
              <a:rPr lang="sr-Latn-CS" sz="2400" baseline="-25000" dirty="0" smtClean="0">
                <a:solidFill>
                  <a:srgbClr val="000066"/>
                </a:solidFill>
              </a:rPr>
              <a:t>2</a:t>
            </a:r>
            <a:r>
              <a:rPr lang="sr-Latn-CS" sz="2400" dirty="0" smtClean="0">
                <a:solidFill>
                  <a:srgbClr val="000066"/>
                </a:solidFill>
              </a:rPr>
              <a:t>)  i drugih tehnologija? </a:t>
            </a:r>
            <a:endParaRPr lang="sr-Cyrl-CS" sz="2400" dirty="0" smtClean="0">
              <a:solidFill>
                <a:srgbClr val="000066"/>
              </a:solidFill>
            </a:endParaRPr>
          </a:p>
          <a:p>
            <a:r>
              <a:rPr lang="x-none" sz="2400" smtClean="0">
                <a:solidFill>
                  <a:srgbClr val="000066"/>
                </a:solidFill>
              </a:rPr>
              <a:t>Do </a:t>
            </a:r>
            <a:r>
              <a:rPr lang="x-none" sz="2400" dirty="0" smtClean="0">
                <a:solidFill>
                  <a:srgbClr val="000066"/>
                </a:solidFill>
              </a:rPr>
              <a:t>kada će trajati ekonomska kriza </a:t>
            </a:r>
            <a:r>
              <a:rPr lang="en-US" sz="2400" dirty="0" smtClean="0">
                <a:solidFill>
                  <a:srgbClr val="000066"/>
                </a:solidFill>
              </a:rPr>
              <a:t>&gt;&gt;&gt;</a:t>
            </a:r>
            <a:r>
              <a:rPr lang="x-none" sz="2400" dirty="0" smtClean="0">
                <a:solidFill>
                  <a:srgbClr val="000066"/>
                </a:solidFill>
              </a:rPr>
              <a:t> cena kapitala</a:t>
            </a:r>
            <a:r>
              <a:rPr lang="sr-Cyrl-CS" sz="2400" dirty="0" smtClean="0">
                <a:solidFill>
                  <a:srgbClr val="000066"/>
                </a:solidFill>
              </a:rPr>
              <a:t>?</a:t>
            </a:r>
          </a:p>
          <a:p>
            <a:r>
              <a:rPr lang="x-none" sz="2400" dirty="0" smtClean="0">
                <a:solidFill>
                  <a:srgbClr val="000066"/>
                </a:solidFill>
              </a:rPr>
              <a:t>Kuda idu tržišne </a:t>
            </a:r>
            <a:r>
              <a:rPr lang="x-none" sz="2400" smtClean="0">
                <a:solidFill>
                  <a:srgbClr val="000066"/>
                </a:solidFill>
              </a:rPr>
              <a:t>reforme</a:t>
            </a:r>
            <a:r>
              <a:rPr lang="sr-Cyrl-CS" sz="2400" dirty="0" smtClean="0">
                <a:solidFill>
                  <a:srgbClr val="000066"/>
                </a:solidFill>
              </a:rPr>
              <a:t>?</a:t>
            </a:r>
            <a:r>
              <a:rPr lang="x-none" sz="2400">
                <a:solidFill>
                  <a:srgbClr val="000066"/>
                </a:solidFill>
              </a:rPr>
              <a:t> Šta može tržište energije, a šta moraju vlade</a:t>
            </a:r>
            <a:r>
              <a:rPr lang="sr-Cyrl-CS" sz="2400" dirty="0">
                <a:solidFill>
                  <a:srgbClr val="000066"/>
                </a:solidFill>
              </a:rPr>
              <a:t>? </a:t>
            </a:r>
            <a:endParaRPr lang="sr-Cyrl-CS" sz="2400" dirty="0" smtClean="0">
              <a:solidFill>
                <a:srgbClr val="000066"/>
              </a:solidFill>
            </a:endParaRPr>
          </a:p>
          <a:p>
            <a:r>
              <a:rPr lang="x-none" sz="2400" b="1" smtClean="0">
                <a:solidFill>
                  <a:schemeClr val="accent2">
                    <a:lumMod val="50000"/>
                  </a:schemeClr>
                </a:solidFill>
              </a:rPr>
              <a:t>Kako </a:t>
            </a:r>
            <a:r>
              <a:rPr lang="x-none" sz="2400" b="1" dirty="0" smtClean="0">
                <a:solidFill>
                  <a:schemeClr val="accent2">
                    <a:lumMod val="50000"/>
                  </a:schemeClr>
                </a:solidFill>
              </a:rPr>
              <a:t>održati socijalnu koheziju</a:t>
            </a:r>
            <a:r>
              <a:rPr lang="sr-Cyrl-CS" sz="24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sr-Cyrl-C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04800" y="10668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3671" name="Rectangle 15"/>
          <p:cNvSpPr>
            <a:spLocks noChangeArrowheads="1"/>
          </p:cNvSpPr>
          <p:nvPr/>
        </p:nvSpPr>
        <p:spPr bwMode="auto">
          <a:xfrm>
            <a:off x="228600" y="121920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x-none" sz="2400" b="1" dirty="0" smtClean="0">
                <a:solidFill>
                  <a:srgbClr val="800000"/>
                </a:solidFill>
              </a:rPr>
              <a:t>Ključna energetska </a:t>
            </a:r>
            <a:r>
              <a:rPr lang="x-none" sz="2400" b="1" smtClean="0">
                <a:solidFill>
                  <a:srgbClr val="800000"/>
                </a:solidFill>
              </a:rPr>
              <a:t>pitanja </a:t>
            </a:r>
            <a:r>
              <a:rPr lang="sr-Latn-CS" sz="2400" b="1" u="sng" dirty="0" smtClean="0">
                <a:solidFill>
                  <a:srgbClr val="800000"/>
                </a:solidFill>
              </a:rPr>
              <a:t>globalno</a:t>
            </a:r>
            <a:r>
              <a:rPr lang="sr-Latn-CS" sz="2400" b="1" dirty="0" smtClean="0">
                <a:solidFill>
                  <a:srgbClr val="800000"/>
                </a:solidFill>
              </a:rPr>
              <a:t> </a:t>
            </a:r>
            <a:r>
              <a:rPr lang="x-none" sz="2400" b="1" smtClean="0">
                <a:solidFill>
                  <a:srgbClr val="800000"/>
                </a:solidFill>
              </a:rPr>
              <a:t>se </a:t>
            </a:r>
            <a:r>
              <a:rPr lang="x-none" sz="2400" b="1" dirty="0" smtClean="0">
                <a:solidFill>
                  <a:srgbClr val="800000"/>
                </a:solidFill>
              </a:rPr>
              <a:t>otvaraju na novi način:</a:t>
            </a:r>
            <a:endParaRPr lang="en-US" sz="2400" b="1" dirty="0">
              <a:solidFill>
                <a:srgbClr val="800000"/>
              </a:solidFill>
            </a:endParaRPr>
          </a:p>
        </p:txBody>
      </p:sp>
      <p:pic>
        <p:nvPicPr>
          <p:cNvPr id="8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KUDA MI IDEMO?</a:t>
            </a:r>
          </a:p>
          <a:p>
            <a:pPr>
              <a:buNone/>
            </a:pPr>
            <a:endParaRPr lang="sr-Latn-CS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Tržište</a:t>
            </a:r>
          </a:p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Sigurnost snabdevanja</a:t>
            </a:r>
          </a:p>
          <a:p>
            <a:pPr algn="ctr">
              <a:buNone/>
            </a:pPr>
            <a:r>
              <a:rPr lang="sr-Latn-C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819400"/>
            <a:ext cx="8153400" cy="76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5" name="Picture 4" descr="S_memo-te_q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0524"/>
            <a:ext cx="838200" cy="5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B8B6-98EB-4210-A752-44F82BCA7E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934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ENERGY PATHS IN REGION AND USING OF RENEWABLE SOURCES </vt:lpstr>
      <vt:lpstr>PowerPoint Presentation</vt:lpstr>
      <vt:lpstr>Energetika u odnosu na ekonomiju Srbije</vt:lpstr>
      <vt:lpstr>Srbija – EU27</vt:lpstr>
      <vt:lpstr>Struktura cene el. energije za domaćinstva  u nekim glavnim gradovima u EU i Srbiji</vt:lpstr>
      <vt:lpstr>Struktura cene prirodnog gasa za domaćinstva  u nekim glavnim gradovima EU i u Srbiji</vt:lpstr>
      <vt:lpstr>Cene električne energije i gasa</vt:lpstr>
      <vt:lpstr>Predviđanje budućnosti u energetici nikada nije bilo teže!</vt:lpstr>
      <vt:lpstr>PowerPoint Presentation</vt:lpstr>
      <vt:lpstr>Novi Zakon o energetici –  šta se promenilo u regulaciji cena? </vt:lpstr>
      <vt:lpstr>Novi Zakon – snabdevanje krajnjih kupaca EE i PG</vt:lpstr>
      <vt:lpstr>Novi Zakon – dinamika otvaranja tržišta  (minimalno obavezno)</vt:lpstr>
      <vt:lpstr>PowerPoint Presentation</vt:lpstr>
      <vt:lpstr>Otvorena pitanja za otvoreno tržišta energije u Srbiji od 2013. godine</vt:lpstr>
      <vt:lpstr>Srbija 2011-2020. Sigurnost snabdevanja – električna energija </vt:lpstr>
      <vt:lpstr>Indikativni troškovi proizvodnje i nabavke električne energije</vt:lpstr>
      <vt:lpstr>Trend promene cena električne energije u budućnosti</vt:lpstr>
      <vt:lpstr>Srbija 2011-2020.  Prirodni gas – sigurnost snabdevanja i cene</vt:lpstr>
      <vt:lpstr>Cene uvoznog prirodnog gasa na granicama  zemalja centralne i jugoistočne Evrope</vt:lpstr>
      <vt:lpstr>PowerPoint Presentation</vt:lpstr>
      <vt:lpstr>PowerPoint Presentation</vt:lpstr>
      <vt:lpstr>ROADMAP 2050: posledice promene energetske strukture na cenu električne energije u EU</vt:lpstr>
      <vt:lpstr>Razlika između veleprodajnih cena električne energije i cena za domaćinstva u EU</vt:lpstr>
      <vt:lpstr>Procenat kupaca koji su promenili snabdevača u 2011.</vt:lpstr>
      <vt:lpstr>Velika Britanija – od TRŽIŠTE REŠAVA SVE do ponovo PLANIRANJE!</vt:lpstr>
      <vt:lpstr>PowerPoint Presentation</vt:lpstr>
    </vt:vector>
  </TitlesOfParts>
  <Company>AERS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PATHS IN REGION AND USING OF RENEWABLE SOURCES  Hotel Hyatt, Belgrade, Serbia, October 19th, 2012, 10 a.m.</dc:title>
  <dc:creator>Ljubo Macic</dc:creator>
  <cp:lastModifiedBy>Ljubo Macic</cp:lastModifiedBy>
  <cp:revision>70</cp:revision>
  <cp:lastPrinted>2012-10-19T06:22:40Z</cp:lastPrinted>
  <dcterms:created xsi:type="dcterms:W3CDTF">2012-10-15T09:57:17Z</dcterms:created>
  <dcterms:modified xsi:type="dcterms:W3CDTF">2012-10-19T07:07:48Z</dcterms:modified>
</cp:coreProperties>
</file>